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3692" r:id="rId2"/>
    <p:sldId id="256" r:id="rId3"/>
    <p:sldId id="3699" r:id="rId4"/>
    <p:sldId id="3694" r:id="rId5"/>
    <p:sldId id="3710" r:id="rId6"/>
    <p:sldId id="3704" r:id="rId7"/>
    <p:sldId id="3705" r:id="rId8"/>
    <p:sldId id="3707" r:id="rId9"/>
    <p:sldId id="3708" r:id="rId10"/>
    <p:sldId id="3709" r:id="rId11"/>
    <p:sldId id="3695" r:id="rId12"/>
    <p:sldId id="263" r:id="rId1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B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350F8A-0010-4CE6-86BB-4BE5D514F95D}" v="2" dt="2025-06-19T14:25:58.8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06" autoAdjust="0"/>
    <p:restoredTop sz="79933" autoAdjust="0"/>
  </p:normalViewPr>
  <p:slideViewPr>
    <p:cSldViewPr snapToGrid="0">
      <p:cViewPr varScale="1">
        <p:scale>
          <a:sx n="128" d="100"/>
          <a:sy n="128" d="100"/>
        </p:scale>
        <p:origin x="1728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suario invitado" userId="S::urn:spo:anon#1f4cbe8825b79380280f378ce07d6c6a3ba9ba9b07fe07bc8232a975ebf02fe8::" providerId="AD" clId="Web-{A03B5352-47E5-CC7D-985F-AB4E115C7839}"/>
    <pc:docChg chg="modSld">
      <pc:chgData name="Usuario invitado" userId="S::urn:spo:anon#1f4cbe8825b79380280f378ce07d6c6a3ba9ba9b07fe07bc8232a975ebf02fe8::" providerId="AD" clId="Web-{A03B5352-47E5-CC7D-985F-AB4E115C7839}" dt="2024-09-23T13:50:27.313" v="1" actId="1076"/>
      <pc:docMkLst>
        <pc:docMk/>
      </pc:docMkLst>
      <pc:sldChg chg="modSp">
        <pc:chgData name="Usuario invitado" userId="S::urn:spo:anon#1f4cbe8825b79380280f378ce07d6c6a3ba9ba9b07fe07bc8232a975ebf02fe8::" providerId="AD" clId="Web-{A03B5352-47E5-CC7D-985F-AB4E115C7839}" dt="2024-09-23T13:50:27.313" v="1" actId="1076"/>
        <pc:sldMkLst>
          <pc:docMk/>
          <pc:sldMk cId="877907790" sldId="256"/>
        </pc:sldMkLst>
      </pc:sldChg>
    </pc:docChg>
  </pc:docChgLst>
  <pc:docChgLst>
    <pc:chgData name="Usuario invitado" userId="S::urn:spo:anon#1f4cbe8825b79380280f378ce07d6c6a3ba9ba9b07fe07bc8232a975ebf02fe8::" providerId="AD" clId="Web-{20E38069-097A-B224-9C1E-B8A6F3C75E1C}"/>
    <pc:docChg chg="modSld">
      <pc:chgData name="Usuario invitado" userId="S::urn:spo:anon#1f4cbe8825b79380280f378ce07d6c6a3ba9ba9b07fe07bc8232a975ebf02fe8::" providerId="AD" clId="Web-{20E38069-097A-B224-9C1E-B8A6F3C75E1C}" dt="2024-09-23T13:49:58.667" v="0" actId="1076"/>
      <pc:docMkLst>
        <pc:docMk/>
      </pc:docMkLst>
      <pc:sldChg chg="modSp">
        <pc:chgData name="Usuario invitado" userId="S::urn:spo:anon#1f4cbe8825b79380280f378ce07d6c6a3ba9ba9b07fe07bc8232a975ebf02fe8::" providerId="AD" clId="Web-{20E38069-097A-B224-9C1E-B8A6F3C75E1C}" dt="2024-09-23T13:49:58.667" v="0" actId="1076"/>
        <pc:sldMkLst>
          <pc:docMk/>
          <pc:sldMk cId="877907790" sldId="256"/>
        </pc:sldMkLst>
      </pc:sldChg>
    </pc:docChg>
  </pc:docChgLst>
  <pc:docChgLst>
    <pc:chgData name="Jairo Alberto Riascos Muñoz" userId="f2051f00-fde6-427d-aada-51b5d75291fb" providerId="ADAL" clId="{6F350F8A-0010-4CE6-86BB-4BE5D514F95D}"/>
    <pc:docChg chg="undo custSel addSld modSld sldOrd">
      <pc:chgData name="Jairo Alberto Riascos Muñoz" userId="f2051f00-fde6-427d-aada-51b5d75291fb" providerId="ADAL" clId="{6F350F8A-0010-4CE6-86BB-4BE5D514F95D}" dt="2025-06-19T14:32:21.727" v="447" actId="1038"/>
      <pc:docMkLst>
        <pc:docMk/>
      </pc:docMkLst>
      <pc:sldChg chg="modSp mod">
        <pc:chgData name="Jairo Alberto Riascos Muñoz" userId="f2051f00-fde6-427d-aada-51b5d75291fb" providerId="ADAL" clId="{6F350F8A-0010-4CE6-86BB-4BE5D514F95D}" dt="2025-06-17T21:27:40.684" v="48" actId="20577"/>
        <pc:sldMkLst>
          <pc:docMk/>
          <pc:sldMk cId="877907790" sldId="256"/>
        </pc:sldMkLst>
        <pc:spChg chg="mod">
          <ac:chgData name="Jairo Alberto Riascos Muñoz" userId="f2051f00-fde6-427d-aada-51b5d75291fb" providerId="ADAL" clId="{6F350F8A-0010-4CE6-86BB-4BE5D514F95D}" dt="2025-06-17T21:27:40.684" v="48" actId="20577"/>
          <ac:spMkLst>
            <pc:docMk/>
            <pc:sldMk cId="877907790" sldId="256"/>
            <ac:spMk id="10" creationId="{D2F1E51A-1940-7449-0FE4-707D6E1112F8}"/>
          </ac:spMkLst>
        </pc:spChg>
      </pc:sldChg>
      <pc:sldChg chg="modSp mod">
        <pc:chgData name="Jairo Alberto Riascos Muñoz" userId="f2051f00-fde6-427d-aada-51b5d75291fb" providerId="ADAL" clId="{6F350F8A-0010-4CE6-86BB-4BE5D514F95D}" dt="2025-06-17T21:40:28.197" v="255" actId="6549"/>
        <pc:sldMkLst>
          <pc:docMk/>
          <pc:sldMk cId="0" sldId="263"/>
        </pc:sldMkLst>
        <pc:spChg chg="mod">
          <ac:chgData name="Jairo Alberto Riascos Muñoz" userId="f2051f00-fde6-427d-aada-51b5d75291fb" providerId="ADAL" clId="{6F350F8A-0010-4CE6-86BB-4BE5D514F95D}" dt="2025-06-17T21:40:28.197" v="255" actId="6549"/>
          <ac:spMkLst>
            <pc:docMk/>
            <pc:sldMk cId="0" sldId="263"/>
            <ac:spMk id="3" creationId="{00000000-0000-0000-0000-000000000000}"/>
          </ac:spMkLst>
        </pc:spChg>
      </pc:sldChg>
      <pc:sldChg chg="modSp mod modNotesTx">
        <pc:chgData name="Jairo Alberto Riascos Muñoz" userId="f2051f00-fde6-427d-aada-51b5d75291fb" providerId="ADAL" clId="{6F350F8A-0010-4CE6-86BB-4BE5D514F95D}" dt="2025-06-19T14:27:00.240" v="427" actId="20577"/>
        <pc:sldMkLst>
          <pc:docMk/>
          <pc:sldMk cId="1164228806" sldId="3694"/>
        </pc:sldMkLst>
        <pc:spChg chg="mod">
          <ac:chgData name="Jairo Alberto Riascos Muñoz" userId="f2051f00-fde6-427d-aada-51b5d75291fb" providerId="ADAL" clId="{6F350F8A-0010-4CE6-86BB-4BE5D514F95D}" dt="2025-06-19T14:10:49.869" v="354" actId="14100"/>
          <ac:spMkLst>
            <pc:docMk/>
            <pc:sldMk cId="1164228806" sldId="3694"/>
            <ac:spMk id="13" creationId="{089E7AFF-DB88-D372-538D-203108E51799}"/>
          </ac:spMkLst>
        </pc:spChg>
        <pc:spChg chg="mod">
          <ac:chgData name="Jairo Alberto Riascos Muñoz" userId="f2051f00-fde6-427d-aada-51b5d75291fb" providerId="ADAL" clId="{6F350F8A-0010-4CE6-86BB-4BE5D514F95D}" dt="2025-06-19T14:10:42.970" v="353" actId="14100"/>
          <ac:spMkLst>
            <pc:docMk/>
            <pc:sldMk cId="1164228806" sldId="3694"/>
            <ac:spMk id="14" creationId="{B30C2BE0-6E25-AF4D-4D5F-7829D6B00379}"/>
          </ac:spMkLst>
        </pc:spChg>
        <pc:spChg chg="mod">
          <ac:chgData name="Jairo Alberto Riascos Muñoz" userId="f2051f00-fde6-427d-aada-51b5d75291fb" providerId="ADAL" clId="{6F350F8A-0010-4CE6-86BB-4BE5D514F95D}" dt="2025-06-19T14:10:35.950" v="352" actId="1038"/>
          <ac:spMkLst>
            <pc:docMk/>
            <pc:sldMk cId="1164228806" sldId="3694"/>
            <ac:spMk id="17" creationId="{A480F22E-5BDD-9402-E7AB-9A29081AAB80}"/>
          </ac:spMkLst>
        </pc:spChg>
        <pc:picChg chg="mod">
          <ac:chgData name="Jairo Alberto Riascos Muñoz" userId="f2051f00-fde6-427d-aada-51b5d75291fb" providerId="ADAL" clId="{6F350F8A-0010-4CE6-86BB-4BE5D514F95D}" dt="2025-06-19T14:10:35.950" v="352" actId="1038"/>
          <ac:picMkLst>
            <pc:docMk/>
            <pc:sldMk cId="1164228806" sldId="3694"/>
            <ac:picMk id="3" creationId="{2B01B170-2A63-79F2-83C6-CC261F0E0626}"/>
          </ac:picMkLst>
        </pc:picChg>
      </pc:sldChg>
      <pc:sldChg chg="modSp mod">
        <pc:chgData name="Jairo Alberto Riascos Muñoz" userId="f2051f00-fde6-427d-aada-51b5d75291fb" providerId="ADAL" clId="{6F350F8A-0010-4CE6-86BB-4BE5D514F95D}" dt="2025-06-19T14:26:25.046" v="421" actId="20577"/>
        <pc:sldMkLst>
          <pc:docMk/>
          <pc:sldMk cId="2873201935" sldId="3704"/>
        </pc:sldMkLst>
        <pc:spChg chg="mod">
          <ac:chgData name="Jairo Alberto Riascos Muñoz" userId="f2051f00-fde6-427d-aada-51b5d75291fb" providerId="ADAL" clId="{6F350F8A-0010-4CE6-86BB-4BE5D514F95D}" dt="2025-06-19T14:26:25.046" v="421" actId="20577"/>
          <ac:spMkLst>
            <pc:docMk/>
            <pc:sldMk cId="2873201935" sldId="3704"/>
            <ac:spMk id="2" creationId="{B4C9CDF1-134D-E995-8901-9A780B4F6F09}"/>
          </ac:spMkLst>
        </pc:spChg>
        <pc:spChg chg="mod">
          <ac:chgData name="Jairo Alberto Riascos Muñoz" userId="f2051f00-fde6-427d-aada-51b5d75291fb" providerId="ADAL" clId="{6F350F8A-0010-4CE6-86BB-4BE5D514F95D}" dt="2025-06-17T21:30:08.936" v="139" actId="6549"/>
          <ac:spMkLst>
            <pc:docMk/>
            <pc:sldMk cId="2873201935" sldId="3704"/>
            <ac:spMk id="25" creationId="{D42BF267-E134-726E-D5B0-EED5890D82D1}"/>
          </ac:spMkLst>
        </pc:spChg>
      </pc:sldChg>
      <pc:sldChg chg="modSp mod modNotesTx">
        <pc:chgData name="Jairo Alberto Riascos Muñoz" userId="f2051f00-fde6-427d-aada-51b5d75291fb" providerId="ADAL" clId="{6F350F8A-0010-4CE6-86BB-4BE5D514F95D}" dt="2025-06-19T14:32:21.727" v="447" actId="1038"/>
        <pc:sldMkLst>
          <pc:docMk/>
          <pc:sldMk cId="558135658" sldId="3705"/>
        </pc:sldMkLst>
        <pc:spChg chg="mod">
          <ac:chgData name="Jairo Alberto Riascos Muñoz" userId="f2051f00-fde6-427d-aada-51b5d75291fb" providerId="ADAL" clId="{6F350F8A-0010-4CE6-86BB-4BE5D514F95D}" dt="2025-06-19T14:24:38.543" v="412" actId="20577"/>
          <ac:spMkLst>
            <pc:docMk/>
            <pc:sldMk cId="558135658" sldId="3705"/>
            <ac:spMk id="7" creationId="{DBE5C178-974F-1FB8-9EE2-61D5B5F38C3A}"/>
          </ac:spMkLst>
        </pc:spChg>
        <pc:spChg chg="mod">
          <ac:chgData name="Jairo Alberto Riascos Muñoz" userId="f2051f00-fde6-427d-aada-51b5d75291fb" providerId="ADAL" clId="{6F350F8A-0010-4CE6-86BB-4BE5D514F95D}" dt="2025-06-17T21:30:18.402" v="144" actId="20577"/>
          <ac:spMkLst>
            <pc:docMk/>
            <pc:sldMk cId="558135658" sldId="3705"/>
            <ac:spMk id="25" creationId="{D42BF267-E134-726E-D5B0-EED5890D82D1}"/>
          </ac:spMkLst>
        </pc:spChg>
        <pc:picChg chg="mod">
          <ac:chgData name="Jairo Alberto Riascos Muñoz" userId="f2051f00-fde6-427d-aada-51b5d75291fb" providerId="ADAL" clId="{6F350F8A-0010-4CE6-86BB-4BE5D514F95D}" dt="2025-06-19T14:32:21.727" v="447" actId="1038"/>
          <ac:picMkLst>
            <pc:docMk/>
            <pc:sldMk cId="558135658" sldId="3705"/>
            <ac:picMk id="13" creationId="{F07EAD3E-6185-572E-309D-BEBA82312A18}"/>
          </ac:picMkLst>
        </pc:picChg>
      </pc:sldChg>
      <pc:sldChg chg="addSp delSp modSp mod modNotesTx">
        <pc:chgData name="Jairo Alberto Riascos Muñoz" userId="f2051f00-fde6-427d-aada-51b5d75291fb" providerId="ADAL" clId="{6F350F8A-0010-4CE6-86BB-4BE5D514F95D}" dt="2025-06-19T14:30:25.932" v="430" actId="113"/>
        <pc:sldMkLst>
          <pc:docMk/>
          <pc:sldMk cId="2081614007" sldId="3707"/>
        </pc:sldMkLst>
        <pc:spChg chg="add mod">
          <ac:chgData name="Jairo Alberto Riascos Muñoz" userId="f2051f00-fde6-427d-aada-51b5d75291fb" providerId="ADAL" clId="{6F350F8A-0010-4CE6-86BB-4BE5D514F95D}" dt="2025-06-17T21:26:54.730" v="34" actId="1076"/>
          <ac:spMkLst>
            <pc:docMk/>
            <pc:sldMk cId="2081614007" sldId="3707"/>
            <ac:spMk id="6" creationId="{5D9DB02E-17E8-5042-3C88-5E41BB5DA391}"/>
          </ac:spMkLst>
        </pc:spChg>
        <pc:spChg chg="mod">
          <ac:chgData name="Jairo Alberto Riascos Muñoz" userId="f2051f00-fde6-427d-aada-51b5d75291fb" providerId="ADAL" clId="{6F350F8A-0010-4CE6-86BB-4BE5D514F95D}" dt="2025-06-17T21:26:20.163" v="30" actId="20577"/>
          <ac:spMkLst>
            <pc:docMk/>
            <pc:sldMk cId="2081614007" sldId="3707"/>
            <ac:spMk id="17" creationId="{EB8C9FA2-B032-D86E-2365-11A1626F9B7C}"/>
          </ac:spMkLst>
        </pc:spChg>
        <pc:spChg chg="mod">
          <ac:chgData name="Jairo Alberto Riascos Muñoz" userId="f2051f00-fde6-427d-aada-51b5d75291fb" providerId="ADAL" clId="{6F350F8A-0010-4CE6-86BB-4BE5D514F95D}" dt="2025-06-17T21:30:22.874" v="148" actId="6549"/>
          <ac:spMkLst>
            <pc:docMk/>
            <pc:sldMk cId="2081614007" sldId="3707"/>
            <ac:spMk id="25" creationId="{D42BF267-E134-726E-D5B0-EED5890D82D1}"/>
          </ac:spMkLst>
        </pc:spChg>
      </pc:sldChg>
      <pc:sldChg chg="addSp delSp modSp add mod modNotesTx">
        <pc:chgData name="Jairo Alberto Riascos Muñoz" userId="f2051f00-fde6-427d-aada-51b5d75291fb" providerId="ADAL" clId="{6F350F8A-0010-4CE6-86BB-4BE5D514F95D}" dt="2025-06-17T21:32:57.711" v="251" actId="20577"/>
        <pc:sldMkLst>
          <pc:docMk/>
          <pc:sldMk cId="3758962432" sldId="3708"/>
        </pc:sldMkLst>
        <pc:spChg chg="add del mod">
          <ac:chgData name="Jairo Alberto Riascos Muñoz" userId="f2051f00-fde6-427d-aada-51b5d75291fb" providerId="ADAL" clId="{6F350F8A-0010-4CE6-86BB-4BE5D514F95D}" dt="2025-06-17T21:29:05.866" v="64" actId="1076"/>
          <ac:spMkLst>
            <pc:docMk/>
            <pc:sldMk cId="3758962432" sldId="3708"/>
            <ac:spMk id="2" creationId="{2494CF6C-FDFC-CA37-4F3B-0B045CFBBE66}"/>
          </ac:spMkLst>
        </pc:spChg>
        <pc:spChg chg="add mod">
          <ac:chgData name="Jairo Alberto Riascos Muñoz" userId="f2051f00-fde6-427d-aada-51b5d75291fb" providerId="ADAL" clId="{6F350F8A-0010-4CE6-86BB-4BE5D514F95D}" dt="2025-06-17T21:32:18.275" v="246" actId="6549"/>
          <ac:spMkLst>
            <pc:docMk/>
            <pc:sldMk cId="3758962432" sldId="3708"/>
            <ac:spMk id="9" creationId="{1F4EE622-1B12-8555-22C9-3BCF03CE4525}"/>
          </ac:spMkLst>
        </pc:spChg>
        <pc:spChg chg="mod">
          <ac:chgData name="Jairo Alberto Riascos Muñoz" userId="f2051f00-fde6-427d-aada-51b5d75291fb" providerId="ADAL" clId="{6F350F8A-0010-4CE6-86BB-4BE5D514F95D}" dt="2025-06-17T21:30:28.956" v="149" actId="6549"/>
          <ac:spMkLst>
            <pc:docMk/>
            <pc:sldMk cId="3758962432" sldId="3708"/>
            <ac:spMk id="25" creationId="{63714C6A-BABE-E168-DD53-95B6ABF2F6CA}"/>
          </ac:spMkLst>
        </pc:spChg>
        <pc:picChg chg="add mod">
          <ac:chgData name="Jairo Alberto Riascos Muñoz" userId="f2051f00-fde6-427d-aada-51b5d75291fb" providerId="ADAL" clId="{6F350F8A-0010-4CE6-86BB-4BE5D514F95D}" dt="2025-06-17T21:28:57.169" v="63" actId="1076"/>
          <ac:picMkLst>
            <pc:docMk/>
            <pc:sldMk cId="3758962432" sldId="3708"/>
            <ac:picMk id="7" creationId="{46E96ED0-3B92-BCD2-C5D3-2BBF71A9767E}"/>
          </ac:picMkLst>
        </pc:picChg>
        <pc:picChg chg="mod">
          <ac:chgData name="Jairo Alberto Riascos Muñoz" userId="f2051f00-fde6-427d-aada-51b5d75291fb" providerId="ADAL" clId="{6F350F8A-0010-4CE6-86BB-4BE5D514F95D}" dt="2025-06-17T21:29:11.147" v="94" actId="1035"/>
          <ac:picMkLst>
            <pc:docMk/>
            <pc:sldMk cId="3758962432" sldId="3708"/>
            <ac:picMk id="15" creationId="{288435CF-FCCA-9911-A3A7-FE22D94BF42C}"/>
          </ac:picMkLst>
        </pc:picChg>
      </pc:sldChg>
      <pc:sldChg chg="addSp delSp modSp add mod ord modNotesTx">
        <pc:chgData name="Jairo Alberto Riascos Muñoz" userId="f2051f00-fde6-427d-aada-51b5d75291fb" providerId="ADAL" clId="{6F350F8A-0010-4CE6-86BB-4BE5D514F95D}" dt="2025-06-18T22:27:18.914" v="326" actId="20577"/>
        <pc:sldMkLst>
          <pc:docMk/>
          <pc:sldMk cId="2405886388" sldId="3709"/>
        </pc:sldMkLst>
        <pc:spChg chg="mod">
          <ac:chgData name="Jairo Alberto Riascos Muñoz" userId="f2051f00-fde6-427d-aada-51b5d75291fb" providerId="ADAL" clId="{6F350F8A-0010-4CE6-86BB-4BE5D514F95D}" dt="2025-06-18T22:27:18.914" v="326" actId="20577"/>
          <ac:spMkLst>
            <pc:docMk/>
            <pc:sldMk cId="2405886388" sldId="3709"/>
            <ac:spMk id="7" creationId="{8E0D0BDF-C3D6-0860-26C2-4D4A4F58D6D6}"/>
          </ac:spMkLst>
        </pc:spChg>
        <pc:spChg chg="mod">
          <ac:chgData name="Jairo Alberto Riascos Muñoz" userId="f2051f00-fde6-427d-aada-51b5d75291fb" providerId="ADAL" clId="{6F350F8A-0010-4CE6-86BB-4BE5D514F95D}" dt="2025-06-17T21:47:16.163" v="317" actId="6549"/>
          <ac:spMkLst>
            <pc:docMk/>
            <pc:sldMk cId="2405886388" sldId="3709"/>
            <ac:spMk id="25" creationId="{020AD666-78F0-338A-0DD1-B3A335314C23}"/>
          </ac:spMkLst>
        </pc:spChg>
        <pc:picChg chg="mod">
          <ac:chgData name="Jairo Alberto Riascos Muñoz" userId="f2051f00-fde6-427d-aada-51b5d75291fb" providerId="ADAL" clId="{6F350F8A-0010-4CE6-86BB-4BE5D514F95D}" dt="2025-06-17T21:47:11.999" v="315" actId="1076"/>
          <ac:picMkLst>
            <pc:docMk/>
            <pc:sldMk cId="2405886388" sldId="3709"/>
            <ac:picMk id="9" creationId="{BDA86CA1-726A-0921-1EB8-5CFD514AC89D}"/>
          </ac:picMkLst>
        </pc:picChg>
      </pc:sldChg>
      <pc:sldChg chg="addSp delSp modSp new mod">
        <pc:chgData name="Jairo Alberto Riascos Muñoz" userId="f2051f00-fde6-427d-aada-51b5d75291fb" providerId="ADAL" clId="{6F350F8A-0010-4CE6-86BB-4BE5D514F95D}" dt="2025-06-19T14:15:24.490" v="390" actId="790"/>
        <pc:sldMkLst>
          <pc:docMk/>
          <pc:sldMk cId="1815591919" sldId="3710"/>
        </pc:sldMkLst>
        <pc:spChg chg="del">
          <ac:chgData name="Jairo Alberto Riascos Muñoz" userId="f2051f00-fde6-427d-aada-51b5d75291fb" providerId="ADAL" clId="{6F350F8A-0010-4CE6-86BB-4BE5D514F95D}" dt="2025-06-19T14:12:49.481" v="367" actId="478"/>
          <ac:spMkLst>
            <pc:docMk/>
            <pc:sldMk cId="1815591919" sldId="3710"/>
            <ac:spMk id="2" creationId="{24358212-3616-2B6F-1D5F-D61F7254409E}"/>
          </ac:spMkLst>
        </pc:spChg>
        <pc:spChg chg="del">
          <ac:chgData name="Jairo Alberto Riascos Muñoz" userId="f2051f00-fde6-427d-aada-51b5d75291fb" providerId="ADAL" clId="{6F350F8A-0010-4CE6-86BB-4BE5D514F95D}" dt="2025-06-19T14:12:51.784" v="368" actId="478"/>
          <ac:spMkLst>
            <pc:docMk/>
            <pc:sldMk cId="1815591919" sldId="3710"/>
            <ac:spMk id="3" creationId="{9BD82C88-5EF9-5D27-5D76-FCA554273D4C}"/>
          </ac:spMkLst>
        </pc:spChg>
        <pc:spChg chg="add mod">
          <ac:chgData name="Jairo Alberto Riascos Muñoz" userId="f2051f00-fde6-427d-aada-51b5d75291fb" providerId="ADAL" clId="{6F350F8A-0010-4CE6-86BB-4BE5D514F95D}" dt="2025-06-19T14:13:22.317" v="372" actId="14100"/>
          <ac:spMkLst>
            <pc:docMk/>
            <pc:sldMk cId="1815591919" sldId="3710"/>
            <ac:spMk id="4" creationId="{AD869B5A-B643-98CF-2530-419A4EB5F90D}"/>
          </ac:spMkLst>
        </pc:spChg>
        <pc:spChg chg="add mod">
          <ac:chgData name="Jairo Alberto Riascos Muñoz" userId="f2051f00-fde6-427d-aada-51b5d75291fb" providerId="ADAL" clId="{6F350F8A-0010-4CE6-86BB-4BE5D514F95D}" dt="2025-06-19T14:15:24.490" v="390" actId="790"/>
          <ac:spMkLst>
            <pc:docMk/>
            <pc:sldMk cId="1815591919" sldId="3710"/>
            <ac:spMk id="6" creationId="{C0128CA4-9E1F-3FF2-1261-C2305141D4D6}"/>
          </ac:spMkLst>
        </pc:spChg>
        <pc:spChg chg="add mod">
          <ac:chgData name="Jairo Alberto Riascos Muñoz" userId="f2051f00-fde6-427d-aada-51b5d75291fb" providerId="ADAL" clId="{6F350F8A-0010-4CE6-86BB-4BE5D514F95D}" dt="2025-06-19T14:14:11.616" v="378" actId="108"/>
          <ac:spMkLst>
            <pc:docMk/>
            <pc:sldMk cId="1815591919" sldId="3710"/>
            <ac:spMk id="7" creationId="{42F4F95B-BFEE-A496-E384-F5316EE36C39}"/>
          </ac:spMkLst>
        </pc:spChg>
        <pc:picChg chg="add mod">
          <ac:chgData name="Jairo Alberto Riascos Muñoz" userId="f2051f00-fde6-427d-aada-51b5d75291fb" providerId="ADAL" clId="{6F350F8A-0010-4CE6-86BB-4BE5D514F95D}" dt="2025-06-19T14:14:33.455" v="382" actId="14100"/>
          <ac:picMkLst>
            <pc:docMk/>
            <pc:sldMk cId="1815591919" sldId="3710"/>
            <ac:picMk id="5" creationId="{1FD46BAF-1345-C98C-1139-97EF194F55F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A02B9-555D-4BE8-88A8-D60FAD47C3C4}" type="datetimeFigureOut">
              <a:rPr lang="es-CO" smtClean="0"/>
              <a:t>17/06/2025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166B85-93BC-42C1-A568-2F54F948947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76181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Las metas de un programa de Gestión de Datos Maestros y de Referencia son: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Asegurar que la organización cuente con Datos Maestros y Datos de Referencia que sean completos, consistentes, actuales y con autoridad a través de los procesos de la organización.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Permitir que los Datos Maestros y los Datos de Referencia se compartan a través de las funciones y las aplicaciones empresariales.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/>
              <a:t>Reducir el costo y la complejidad del uso de datos e integrarlos a través de estándares, modelos de datos comunes y patrones de integración.</a:t>
            </a:r>
          </a:p>
          <a:p>
            <a:pPr>
              <a:buFont typeface="Arial" panose="020B0604020202020204" pitchFamily="34" charset="0"/>
              <a:buChar char="•"/>
            </a:pPr>
            <a:endParaRPr lang="es-MX" dirty="0"/>
          </a:p>
          <a:p>
            <a:pPr>
              <a:buFont typeface="Arial" panose="020B0604020202020204" pitchFamily="34" charset="0"/>
              <a:buNone/>
            </a:pPr>
            <a:r>
              <a:rPr lang="es-MX" dirty="0"/>
              <a:t>(La Gestión de Datos Maestros y de Referencia sigue estos principios rectores: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dirty="0"/>
              <a:t>Datos compartidos</a:t>
            </a:r>
            <a:r>
              <a:rPr lang="es-MX" dirty="0"/>
              <a:t>: Los Datos Maestros y de Referencia deben gestionarse de forma que puedan compartirse a través de la organización.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dirty="0"/>
              <a:t>Propiedad</a:t>
            </a:r>
            <a:r>
              <a:rPr lang="es-MX" dirty="0"/>
              <a:t>: Los Datos Maestros y de Referencia pertenecen a la organización, no a una aplicación o departamento en particular. Debido a que son ampliamente compartidos, requieren un alto nivel de custodia.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dirty="0"/>
              <a:t>Calidad</a:t>
            </a:r>
            <a:r>
              <a:rPr lang="es-MX" dirty="0"/>
              <a:t>: La gestión de Datos Maestros y de Referencia requiere una supervisión continua de la Calidad de los Datos y su gobierno.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dirty="0"/>
              <a:t>Custodia</a:t>
            </a:r>
            <a:r>
              <a:rPr lang="es-MX" dirty="0"/>
              <a:t>: Los </a:t>
            </a:r>
            <a:r>
              <a:rPr lang="es-MX" i="1" dirty="0"/>
              <a:t>data </a:t>
            </a:r>
            <a:r>
              <a:rPr lang="es-MX" i="1" dirty="0" err="1"/>
              <a:t>stewards</a:t>
            </a:r>
            <a:r>
              <a:rPr lang="es-MX" dirty="0"/>
              <a:t> de negocio son responsables de controlar y asegurar la calidad de los Datos de Referencia.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dirty="0"/>
              <a:t>Cambio Controlado</a:t>
            </a:r>
            <a:r>
              <a:rPr lang="es-MX" dirty="0"/>
              <a:t>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s-MX" dirty="0"/>
              <a:t>En un momento dado, los valores de los Datos Maestros deben representar la mejor comprensión de la organización de lo que es preciso y actual. Las reglas de correspondencia que cambian los valores deben aplicarse con precaución y supervisión. Cualquier identificador fusionado o dividido debe poderse revertir.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s-MX" dirty="0"/>
              <a:t>Los cambios en los valores de Datos de Referencia deben seguir un proceso definido; los cambios deben ser aprobados y comunicados antes de ser implementados.</a:t>
            </a:r>
          </a:p>
          <a:p>
            <a:r>
              <a:rPr lang="es-MX" b="1" dirty="0"/>
              <a:t>Autoridad</a:t>
            </a:r>
            <a:r>
              <a:rPr lang="es-MX" dirty="0"/>
              <a:t>: Los valores de Datos Maestros deben ser replicados sólo desde el sistema donde se registran. Puede ser necesario un sistema de referencia para permitir el intercambio de Datos Maestros a través de una organización.</a:t>
            </a:r>
          </a:p>
          <a:p>
            <a:r>
              <a:rPr lang="es-MX" dirty="0"/>
              <a:t>)</a:t>
            </a:r>
          </a:p>
          <a:p>
            <a:endParaRPr lang="es-MX" dirty="0"/>
          </a:p>
          <a:p>
            <a:r>
              <a:rPr lang="es-MX" b="1" dirty="0"/>
              <a:t>Gestión de Datos Maestros</a:t>
            </a:r>
            <a:r>
              <a:rPr lang="es-MX" dirty="0"/>
              <a:t> (MDM, Master Data Management) implica el </a:t>
            </a:r>
            <a:r>
              <a:rPr lang="es-MX" b="1" dirty="0"/>
              <a:t>control sobre los valores y los identificadores de los Datos Maestros que permiten el uso consistente</a:t>
            </a:r>
            <a:r>
              <a:rPr lang="es-MX" dirty="0"/>
              <a:t>, a través de sistemas, de los datos más precisos y oportunos sobre entidades de negocio esenciales. </a:t>
            </a:r>
          </a:p>
          <a:p>
            <a:r>
              <a:rPr lang="es-MX" dirty="0"/>
              <a:t>Los objetivos del MDM </a:t>
            </a:r>
            <a:r>
              <a:rPr lang="es-MX" b="1" dirty="0"/>
              <a:t>incluyen garantizar la disponibilidad de valores precisos y actuales al mismo tiempo que se reduce el riesgo asociado con identificadores ambiguos </a:t>
            </a:r>
            <a:r>
              <a:rPr lang="es-MX" dirty="0"/>
              <a:t>(aquellos identificados con más de una instancia de una entidad y aquellos que se refieren a más de una entidad).</a:t>
            </a:r>
          </a:p>
          <a:p>
            <a:endParaRPr lang="es-MX" b="1" dirty="0"/>
          </a:p>
          <a:p>
            <a:r>
              <a:rPr lang="es-MX" b="1" dirty="0"/>
              <a:t>Gestión de Datos de Referencia</a:t>
            </a:r>
            <a:r>
              <a:rPr lang="es-MX" dirty="0"/>
              <a:t> (RDM, Reference Data Management) implica el control sobre los valores de dominio definidos y sus definiciones. El </a:t>
            </a:r>
            <a:r>
              <a:rPr lang="es-MX" b="1" dirty="0"/>
              <a:t>objetivo de RDM es asegurar que la organización tenga acceso a un conjunto completo de valores precisos y actuales para cada concepto representado.</a:t>
            </a:r>
          </a:p>
          <a:p>
            <a:r>
              <a:rPr lang="es-MX" dirty="0"/>
              <a:t>----------------------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200" dirty="0">
                <a:solidFill>
                  <a:schemeClr val="bg2">
                    <a:lumMod val="50000"/>
                  </a:schemeClr>
                </a:solidFill>
              </a:rPr>
              <a:t>Un modelo de gestión de datos maestros y de referencia </a:t>
            </a:r>
            <a:r>
              <a:rPr lang="es-MX" sz="1200" b="1" dirty="0">
                <a:solidFill>
                  <a:schemeClr val="bg2">
                    <a:lumMod val="50000"/>
                  </a:schemeClr>
                </a:solidFill>
              </a:rPr>
              <a:t>sectorial</a:t>
            </a:r>
            <a:r>
              <a:rPr lang="es-MX" sz="1200" dirty="0">
                <a:solidFill>
                  <a:schemeClr val="bg2">
                    <a:lumMod val="50000"/>
                  </a:schemeClr>
                </a:solidFill>
              </a:rPr>
              <a:t> es una adaptación de un modelo de gestión de datos maestros y de referencia general, </a:t>
            </a:r>
            <a:r>
              <a:rPr lang="es-MX" sz="1200" b="1" dirty="0">
                <a:solidFill>
                  <a:schemeClr val="bg2">
                    <a:lumMod val="50000"/>
                  </a:schemeClr>
                </a:solidFill>
              </a:rPr>
              <a:t>diseñado para abordar las necesidades y características particulares de un sector específico </a:t>
            </a:r>
            <a:r>
              <a:rPr lang="es-MX" sz="1200" dirty="0">
                <a:solidFill>
                  <a:schemeClr val="bg2">
                    <a:lumMod val="50000"/>
                  </a:schemeClr>
                </a:solidFill>
              </a:rPr>
              <a:t>dentro de un país o región. Este </a:t>
            </a:r>
            <a:r>
              <a:rPr lang="es-MX" sz="1200" b="1" dirty="0">
                <a:solidFill>
                  <a:schemeClr val="bg2">
                    <a:lumMod val="50000"/>
                  </a:schemeClr>
                </a:solidFill>
              </a:rPr>
              <a:t>modelo pretende que los datos críticos para el sector sean gestionados de manera eficiente, consistente y alineada con las políticas y objetivos nacionales</a:t>
            </a:r>
            <a:r>
              <a:rPr lang="es-MX" sz="1200" dirty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es-CO" sz="1200" dirty="0">
              <a:solidFill>
                <a:schemeClr val="bg2">
                  <a:lumMod val="50000"/>
                </a:schemeClr>
              </a:solidFill>
            </a:endParaRPr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166B85-93BC-42C1-A568-2F54F948947E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4082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22860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s-CO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Fase I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es-CO" sz="12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Portada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Título del Documento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Entidad Responsable - Sector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Fecha de Emisión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2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Introducción y Contexto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Objetivo del documento.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Alcance del modelo de gestión y gobierno de datos.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Importancia de la gestión y gobierno de datos en el sector específico.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Marco normativo y regulatorio aplicable.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2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Gobernanza de Datos del Sector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12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Descripción del sector: </a:t>
            </a: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entidades, misionalidad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12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Política de Datos</a:t>
            </a: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Directrices y políticas que rigen la gestión de datos.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12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Roles y Responsabilidades</a:t>
            </a: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Definición de los roles clave (ej. </a:t>
            </a:r>
            <a:r>
              <a:rPr lang="en-US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Chief Data Officer, Data Stewards, Data Owners) y sus </a:t>
            </a:r>
            <a:r>
              <a:rPr lang="en-US" sz="1200" kern="0" dirty="0" err="1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responsabilidades</a:t>
            </a:r>
            <a:r>
              <a:rPr lang="en-US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12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Ecosistema de datos</a:t>
            </a: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formato de caracterización de ecosistema de datos del sector (actividad 3 hoja de ruta sectorial)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166B85-93BC-42C1-A568-2F54F948947E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0044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22860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12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Modelo de información (Datos Maestros y de Referencia)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12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Definición y Categorización</a:t>
            </a: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Definición de datos maestros y de referencia específicos del sector, Formato datos maestros y de referencia actualizado (Anexo, Actividad 6 hoja de ruta sectorial)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12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Modelado de Datos Maestros</a:t>
            </a: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Estructura y relaciones de datos maestros (Anexos).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1371600" algn="l"/>
              </a:tabLst>
            </a:pP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Modelo conceptual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1371600" algn="l"/>
              </a:tabLst>
            </a:pP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Modelo de lógico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1371600" algn="l"/>
              </a:tabLst>
            </a:pP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Modelo físico </a:t>
            </a:r>
            <a:r>
              <a:rPr lang="es-CO" sz="12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Guía para modelamiento de dato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12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Calidad de Datos</a:t>
            </a: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reglas y métricas para medir y asegurar la calidad de los datos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12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Reglas de negocio: </a:t>
            </a: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Condiciones para registrar y consumir a los datos maestros y de referencia.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s-CO" sz="1200" b="1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Diccionario de datos: </a:t>
            </a:r>
            <a:r>
              <a:rPr lang="es-CO" sz="1200" kern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 un catálogo o repositorio que contiene definiciones y descripciones de datos, sus atributos, relaciones, orígenes, y reglas de negocio asociadas. (Anexos)</a:t>
            </a: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166B85-93BC-42C1-A568-2F54F948947E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159009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Fase II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Tecnología y Herramientas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Plataformas y Herramientas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Herramientas y tecnologías utilizadas para la gestión y gobierno de datos.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Integración de Sistemas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Estrategias para la integración de diversas plataformas y sistemas.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Automatización de Procesos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Uso de tecnologías de automatización para mejorar la gestión de datos.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Mecanismos de Control y Auditoría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Procedimientos para asegurar el cumplimiento de políticas y normativas.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Integración y Sincronización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Estrategias para la integración y sincronización de datos maestros y de referencia.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Mantenimiento y Actualización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Procedimientos para el mantenimiento y actualización de los datos.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Seguridad de Datos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Políticas y procedimientos para proteger los datos.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Clasificación de datos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Es el proceso de </a:t>
            </a:r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categorizar los datos según su nivel de sensibilidad, uso o confidencialidad 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(por ejemplo, datos públicos, internos, reservados o confidenciales), </a:t>
            </a:r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 el fin de aplicar controles adecuados de acceso, seguridad y tratamiento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Roles y permisos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Define quién puede acceder, modificar, administrar o visualizar los datos según su función en la organización. Los roles (como administrador, custodio, consumidor) se asignan con permisos específicos que determinan el tipo de interacción permitida con los datos.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Políticas de acceso y trazabilidad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Conjunto de normas que </a:t>
            </a:r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regulan cómo, cuándo y por quién pueden ser accedidos los datos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asegurando que todo acceso esté autorizado y registrado. La trazabilidad permite auditar el uso de los datos y detectar accesos indebidos o incidentes de seguridad.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Implementación y Adopción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 de Implementación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Etapas y cronograma para la implementación del modelo.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Capacitación y Desarrollo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Programas de capacitación para los empleados.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Gestión del Cambio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Estrategias para gestionar el cambio y asegurar la adopción del modelo.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Monitoreo, Evaluación y Mejora Continua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Indicadores de Desempeño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Métricas e indicadores clave para medir el éxito del modelo.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Tablero de control: Herramienta visual que consolida los indicadores clave para facilitar el monitoreo, la toma de decisiones y la comunicación de avances.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Revisión y Mejora Continua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Procedimientos para la revisión y mejora continua del modelo. Periodicidad y metodología establecida para evaluar el desempeño del modelo, incorporar mejoras y asegurar su vigencia frente a cambios normativos, tecnológicos o institucionales.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Referencias</a:t>
            </a:r>
            <a:endParaRPr lang="es-CO" sz="105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166B85-93BC-42C1-A568-2F54F948947E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2913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2C6EE9-4AB7-330F-292E-93023BC15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B8276833-132C-9B08-8741-E3666272D1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DE6946C-A8F0-52AF-01A6-41092D586B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Fase II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Monitoreo, Evaluación y Mejora Continua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Indicadores de Desempeño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Métricas e indicadores clave para medir el éxito del modelo.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Tablero de control: Herramienta visual que consolida los indicadores clave para facilitar el monitoreo, la toma de decisiones y la comunicación de avances.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Revisión y Mejora Continua</a:t>
            </a:r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Procedimientos para la revisión y mejora continua del modelo. Periodicidad y metodología establecida para evaluar el desempeño del modelo, incorporar mejoras y asegurar su vigencia frente a cambios normativos, tecnológicos o institucionales.</a:t>
            </a:r>
            <a:endParaRPr lang="es-CO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Referencias</a:t>
            </a:r>
          </a:p>
          <a:p>
            <a:endParaRPr lang="es-CO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Nombre del Proyecto</a:t>
            </a:r>
          </a:p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 espera un nombre claro y representativo del proyecto, que identifique el sector y el propósito del mismo. </a:t>
            </a: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Entidad Responsable del Proyecto</a:t>
            </a:r>
          </a:p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Nombre de la entidad líder que coordinará el proyecto, idealmente el ministerio cabeza de sector o entidad articuladora.</a:t>
            </a: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Justificación del Proyecto</a:t>
            </a:r>
          </a:p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Describa brevemente el problema actual en la gestión de datos sectoriales, sus impactos, y cómo el proyecto contribuirá a resolverlo. Relacione con políticas como el PNID o la IDEC.</a:t>
            </a: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Objetivo General del Proyecto</a:t>
            </a:r>
          </a:p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Declaración concisa del propósito principal del proyecto en términos de fortalecimiento del modelo de datos sectorial.</a:t>
            </a: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 Objetivos Específicos</a:t>
            </a:r>
          </a:p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Enumere entre 3 y 6 objetivos operativos que contribuyan al objetivo general, como diseñar arquitectura, establecer roles, implementar herramientas, etc.</a:t>
            </a: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6. Alcance del Proyecto</a:t>
            </a:r>
          </a:p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Defina qué entidades participan, qué tipo de datos abarca (maestros, referencia, geoespaciales), y cuál es el límite temático, geográfico o institucional del proyecto.</a:t>
            </a: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 Componentes del Proyecto</a:t>
            </a:r>
          </a:p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Describa los principales bloques estructurales del proyecto, como diagnóstico, diseño de modelo, desarrollo tecnológico, formación, etc.</a:t>
            </a: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8. Entregables Principales</a:t>
            </a:r>
          </a:p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Liste los productos que se esperan entregar: documentos técnicos, herramientas, lineamientos, reportes, indicadores, etc.</a:t>
            </a: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9. Cronograma de Ejecución</a:t>
            </a:r>
          </a:p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Incluya un cuadro o lista con fases del proyecto, fechas de inicio y fin estimadas para cada una, principales hitos.</a:t>
            </a: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10. Presupuesto Estimado</a:t>
            </a:r>
          </a:p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Indique el valor estimado del proyecto, desagregado por componentes o fases. Mencione las fuentes de financiación.</a:t>
            </a: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11. Equipo del Proyecto</a:t>
            </a:r>
          </a:p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Relacione los roles clave que integrarán el equipo del proyecto y sus funciones: CDO, arquitectos, ingenieros, analistas, etc.</a:t>
            </a: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12. Riesgos y Plan de Mitigación</a:t>
            </a:r>
          </a:p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Identifique los principales riesgos que podrían afectar la ejecución o sostenibilidad del proyecto y qué medidas se tomarán para reducirlos.</a:t>
            </a: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13. Marco Normativo y Referentes</a:t>
            </a:r>
          </a:p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Liste las normas, políticas o marcos de referencia que guían el proyecto: PNID, Decreto 1389 de 2022, DAMA-DMBOK, políticas sectoriales, etc.</a:t>
            </a: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14. Mecanismo de Articulación con IDEC y Otros Sectores</a:t>
            </a:r>
          </a:p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Describa cómo se garantizará la interoperabilidad sectorial y el alineamiento con la infraestructura de datos del Estado.</a:t>
            </a:r>
          </a:p>
          <a:p>
            <a:r>
              <a:rPr lang="es-CO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15. Indicadores de Seguimiento y Evaluación</a:t>
            </a:r>
          </a:p>
          <a:p>
            <a:r>
              <a:rPr lang="es-CO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Proponga indicadores medibles para hacer seguimiento al avance, calidad y resultados del proyecto</a:t>
            </a:r>
            <a:endParaRPr lang="es-CO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s-CO" sz="105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endParaRPr lang="es-CO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809B9DB-EC4F-BB36-1028-BD4F9F2564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166B85-93BC-42C1-A568-2F54F948947E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615181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9F5F4F-1713-0848-7719-6FD0ED8442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7555C43-3879-9024-D701-F7D10B3863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ECAC73D-FF3D-9841-CC6E-55F7CC25BA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2C55C6F-88BE-0EC7-A27F-1E2209443E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166B85-93BC-42C1-A568-2F54F948947E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7468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B1BCB1-CC7C-E6A7-C826-5C9D7467B4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E9EE41C-C906-83E2-11AE-CB34C62239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0EC3439-5C19-23DE-58CA-36BF6D153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A8F33-B95F-4047-A711-694A55E7220D}" type="datetimeFigureOut">
              <a:rPr lang="es-CO" smtClean="0"/>
              <a:t>17/06/2025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17B74F-1BE0-0784-6F79-B375B17AF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7C494CD-B78E-8BD2-4FC4-156A1A7B6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8F3-B725-6E42-864D-B56B1B87F06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90021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A3F522-15D7-348A-3188-6173138DB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A9D6950-7A10-D652-DE71-65DEB3AE0E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D861524-737A-12FE-1DA0-44B198BF9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A8F33-B95F-4047-A711-694A55E7220D}" type="datetimeFigureOut">
              <a:rPr lang="es-CO" smtClean="0"/>
              <a:t>17/06/2025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991784-8244-E651-1763-5129AACE0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FD755F5-7D23-953B-CB31-4FDD8B203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8F3-B725-6E42-864D-B56B1B87F06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0990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27CF21D-4E8C-82BE-0B4A-2FB13AF95F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38EF3A5-6D4A-463C-5EF6-33FB6D6CF1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B8AD23-2850-F6C4-16CD-E674B8341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A8F33-B95F-4047-A711-694A55E7220D}" type="datetimeFigureOut">
              <a:rPr lang="es-CO" smtClean="0"/>
              <a:t>17/06/2025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18382F2-21A5-80C2-D3DB-8308E3DDC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7043EA9-48A7-CCC8-4D67-2A63E42B0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8F3-B725-6E42-864D-B56B1B87F06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69957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3F6597-33EA-3177-2052-F98E0470D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80BDA06-BDB2-73D0-79B5-BD57B1481B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18744CE-3619-CB8C-B80F-613B52273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A8F33-B95F-4047-A711-694A55E7220D}" type="datetimeFigureOut">
              <a:rPr lang="es-CO" smtClean="0"/>
              <a:t>17/06/2025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00BAE30-BAA9-CC0C-E3CC-B48EA1D0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B653B50-3FE7-68A1-F994-BD372E6D5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8F3-B725-6E42-864D-B56B1B87F06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69478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93543E-3795-2953-0193-6CF355F1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0BE220F-22DE-B1F1-9A7C-39A6864882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65D21D5-F719-AC46-4A29-A56F0AE89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A8F33-B95F-4047-A711-694A55E7220D}" type="datetimeFigureOut">
              <a:rPr lang="es-CO" smtClean="0"/>
              <a:t>17/06/2025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35E4EF0-4C1F-4AEB-8045-9A25C9F0E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E3CE59F-A88C-F14E-A93F-017AC22CC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8F3-B725-6E42-864D-B56B1B87F06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4656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BB820F-A261-3AD9-973D-9D0D87B96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F8D27DC-790B-3851-98F5-95682A3FD8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36BC588-AEE8-A48B-35EB-F2AE45D9D2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6DDB31C-97F8-BADF-54B2-07C384864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A8F33-B95F-4047-A711-694A55E7220D}" type="datetimeFigureOut">
              <a:rPr lang="es-CO" smtClean="0"/>
              <a:t>17/06/2025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2E11653-C40D-5CA8-91A1-152C84D7A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230EDAC-423B-48E0-0461-04B3590AF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8F3-B725-6E42-864D-B56B1B87F06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27045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5BE295-1F1F-C069-D700-5D4D0E34F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A4EBA6D-648F-F840-A480-5CFE852B1E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6BB61BC-0890-2F9A-A7F2-3EE488DE7D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05C2D3C-4561-1C74-F52C-C00D5A8D96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356C1B3-4685-B3A2-EF67-C844904161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B23F84E-333C-5673-F873-58B0E3D58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A8F33-B95F-4047-A711-694A55E7220D}" type="datetimeFigureOut">
              <a:rPr lang="es-CO" smtClean="0"/>
              <a:t>17/06/2025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8EBA3C9-9EC4-4B2A-059B-F3033E807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DC2C3C0-B392-F421-9FB3-7C8297EE6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8F3-B725-6E42-864D-B56B1B87F06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1593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1DFADD-F39F-1257-3A59-E8612B8AB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E1F190B-E3DA-93A8-CB30-28310513D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A8F33-B95F-4047-A711-694A55E7220D}" type="datetimeFigureOut">
              <a:rPr lang="es-CO" smtClean="0"/>
              <a:t>17/06/2025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CAA6CD-EBF7-45AC-4077-69479530D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FCD59C2-0D55-AF63-B0ED-5495634BC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8F3-B725-6E42-864D-B56B1B87F06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208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C69B157-0639-9714-DA47-A97C95228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A8F33-B95F-4047-A711-694A55E7220D}" type="datetimeFigureOut">
              <a:rPr lang="es-CO" smtClean="0"/>
              <a:t>17/06/2025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5D92F55-B677-6DB0-0600-D36715D74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A44B4CB-C8D2-8F91-9959-7E9D76328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8F3-B725-6E42-864D-B56B1B87F06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1514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A66567-9464-DA3B-2C2B-45125EB15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2154DCB-3E79-89E3-21C6-9AC9FBCF8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5713876-CBD3-327B-5217-CD083789D4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1CF9204-EEF7-09D5-E4C4-B920CED81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A8F33-B95F-4047-A711-694A55E7220D}" type="datetimeFigureOut">
              <a:rPr lang="es-CO" smtClean="0"/>
              <a:t>17/06/2025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3F68B0A-2F50-299A-EA7D-2B58B00E5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20D4FEF-20B6-1984-27D2-CE4260D23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8F3-B725-6E42-864D-B56B1B87F06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62731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9DE43B-A03A-9B3A-3133-EEA76A9AC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347FC39-CF8E-1A02-942F-F068B94F04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FAC39FD-84AD-704C-1209-E070CCD7D6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6BE9816-0B0C-0989-C71E-53555A1D6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A8F33-B95F-4047-A711-694A55E7220D}" type="datetimeFigureOut">
              <a:rPr lang="es-CO" smtClean="0"/>
              <a:t>17/06/2025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0B6AB87-BF74-2D9D-20B2-E6F68E16B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580C715-B942-8213-AD27-C4B766E98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8F3-B725-6E42-864D-B56B1B87F06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37121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683126B-9913-4954-DB98-316EB32F9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9669326-88D2-2B0B-D4E7-839D57B36D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F95A8C6-103D-68F7-A839-2EFE7BF645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A8F33-B95F-4047-A711-694A55E7220D}" type="datetimeFigureOut">
              <a:rPr lang="es-CO" smtClean="0"/>
              <a:t>17/06/2025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3F4A6D6-68E2-071A-0F83-E7034A4B08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BF7B7E6-4915-DB67-2EA0-3FAFBD7E78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9F8F3-B725-6E42-864D-B56B1B87F06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756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ntic.gov.co/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svg"/><Relationship Id="rId11" Type="http://schemas.openxmlformats.org/officeDocument/2006/relationships/image" Target="../media/image6.pn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10" Type="http://schemas.openxmlformats.org/officeDocument/2006/relationships/image" Target="../media/image24.png"/><Relationship Id="rId4" Type="http://schemas.openxmlformats.org/officeDocument/2006/relationships/image" Target="../media/image19.sv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10" Type="http://schemas.openxmlformats.org/officeDocument/2006/relationships/image" Target="../media/image28.jpg"/><Relationship Id="rId4" Type="http://schemas.openxmlformats.org/officeDocument/2006/relationships/image" Target="../media/image19.sv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8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B6F341B6-FD6F-127F-4047-D9CB923CE1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559" y="1983544"/>
            <a:ext cx="1308882" cy="2617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94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139CE-287B-6289-1F38-CB8AF8102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uadroTexto 24">
            <a:extLst>
              <a:ext uri="{FF2B5EF4-FFF2-40B4-BE49-F238E27FC236}">
                <a16:creationId xmlns:a16="http://schemas.microsoft.com/office/drawing/2014/main" id="{020AD666-78F0-338A-0DD1-B3A335314C23}"/>
              </a:ext>
            </a:extLst>
          </p:cNvPr>
          <p:cNvSpPr txBox="1"/>
          <p:nvPr/>
        </p:nvSpPr>
        <p:spPr>
          <a:xfrm>
            <a:off x="1307432" y="287867"/>
            <a:ext cx="9288379" cy="550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701" marR="3081" algn="ctr">
              <a:lnSpc>
                <a:spcPct val="100699"/>
              </a:lnSpc>
              <a:spcBef>
                <a:spcPts val="55"/>
              </a:spcBef>
            </a:pPr>
            <a:r>
              <a:rPr lang="es-CO" sz="3200" b="1" spc="30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Sectores que presentaron Fase I 2024</a:t>
            </a:r>
            <a:endParaRPr lang="es-CO" sz="3200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5A03326F-A584-AD95-C7A0-8B37E57E1B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425" y="424570"/>
            <a:ext cx="455931" cy="911861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26732186-288F-ED26-AEBA-A4DBE3B65BBC}"/>
              </a:ext>
            </a:extLst>
          </p:cNvPr>
          <p:cNvSpPr/>
          <p:nvPr/>
        </p:nvSpPr>
        <p:spPr>
          <a:xfrm>
            <a:off x="0" y="6570133"/>
            <a:ext cx="12192000" cy="287867"/>
          </a:xfrm>
          <a:prstGeom prst="rect">
            <a:avLst/>
          </a:prstGeom>
          <a:solidFill>
            <a:srgbClr val="E8A04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b="1" spc="6" dirty="0" err="1">
                <a:solidFill>
                  <a:schemeClr val="bg1"/>
                </a:solidFill>
                <a:latin typeface="Arial"/>
                <a:cs typeface="Arial"/>
              </a:rPr>
              <a:t>www.mintic.gov.co</a:t>
            </a:r>
            <a:endParaRPr lang="es-CO" sz="1100" b="1" spc="6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8E0D0BDF-C3D6-0860-26C2-4D4A4F58D6D6}"/>
              </a:ext>
            </a:extLst>
          </p:cNvPr>
          <p:cNvSpPr txBox="1"/>
          <p:nvPr/>
        </p:nvSpPr>
        <p:spPr>
          <a:xfrm>
            <a:off x="1903688" y="1595985"/>
            <a:ext cx="62849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800" dirty="0">
                <a:solidFill>
                  <a:srgbClr val="666666"/>
                </a:solidFill>
              </a:rPr>
              <a:t>Comercio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800" dirty="0">
                <a:solidFill>
                  <a:srgbClr val="666666"/>
                </a:solidFill>
              </a:rPr>
              <a:t>Cultura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800" dirty="0">
                <a:solidFill>
                  <a:srgbClr val="666666"/>
                </a:solidFill>
              </a:rPr>
              <a:t>Estadístico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800" dirty="0">
                <a:solidFill>
                  <a:srgbClr val="666666"/>
                </a:solidFill>
              </a:rPr>
              <a:t>Justicia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800" dirty="0">
                <a:solidFill>
                  <a:srgbClr val="666666"/>
                </a:solidFill>
              </a:rPr>
              <a:t>Planeación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800" dirty="0">
                <a:solidFill>
                  <a:srgbClr val="666666"/>
                </a:solidFill>
              </a:rPr>
              <a:t>Vivienda</a:t>
            </a:r>
          </a:p>
        </p:txBody>
      </p:sp>
      <p:pic>
        <p:nvPicPr>
          <p:cNvPr id="9" name="Gráfico 8" descr="Marca de insignia1 con relleno sólido">
            <a:extLst>
              <a:ext uri="{FF2B5EF4-FFF2-40B4-BE49-F238E27FC236}">
                <a16:creationId xmlns:a16="http://schemas.microsoft.com/office/drawing/2014/main" id="{BDA86CA1-726A-0921-1EB8-5CFD514AC8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2555" y="1645455"/>
            <a:ext cx="629753" cy="62975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4E45575-A40F-5C29-2FBF-D40EA042BF2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5741" y="2408955"/>
            <a:ext cx="5191927" cy="3566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886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7C6CDACC-51F0-68D0-4060-C803BE5D0681}"/>
              </a:ext>
            </a:extLst>
          </p:cNvPr>
          <p:cNvSpPr/>
          <p:nvPr/>
        </p:nvSpPr>
        <p:spPr>
          <a:xfrm>
            <a:off x="0" y="3988233"/>
            <a:ext cx="12192000" cy="286976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CBAD9FED-1511-2691-6A8F-0F35676E71E4}"/>
              </a:ext>
            </a:extLst>
          </p:cNvPr>
          <p:cNvSpPr txBox="1"/>
          <p:nvPr/>
        </p:nvSpPr>
        <p:spPr>
          <a:xfrm>
            <a:off x="1799854" y="342587"/>
            <a:ext cx="8078931" cy="821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701" marR="3081" algn="ctr">
              <a:lnSpc>
                <a:spcPct val="100699"/>
              </a:lnSpc>
              <a:spcBef>
                <a:spcPts val="55"/>
              </a:spcBef>
            </a:pPr>
            <a:r>
              <a:rPr lang="es-MX" sz="2400" b="1" spc="30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Instructivo para modelamiento de datos</a:t>
            </a:r>
          </a:p>
          <a:p>
            <a:pPr marL="7701" marR="3081" algn="ctr">
              <a:lnSpc>
                <a:spcPct val="100699"/>
              </a:lnSpc>
              <a:spcBef>
                <a:spcPts val="55"/>
              </a:spcBef>
            </a:pPr>
            <a:endParaRPr lang="es-CO" sz="2400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744C887-47A0-A7E6-058A-BCFDCF431ED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26850" y="2125787"/>
            <a:ext cx="4068018" cy="3724892"/>
          </a:xfrm>
          <a:prstGeom prst="rect">
            <a:avLst/>
          </a:prstGeom>
          <a:effectLst>
            <a:outerShdw blurRad="508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458EAF3D-A42E-D8CD-38A5-395A723A2A26}"/>
              </a:ext>
            </a:extLst>
          </p:cNvPr>
          <p:cNvSpPr/>
          <p:nvPr/>
        </p:nvSpPr>
        <p:spPr>
          <a:xfrm>
            <a:off x="1297132" y="2125787"/>
            <a:ext cx="5075093" cy="37248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object 6">
            <a:extLst>
              <a:ext uri="{FF2B5EF4-FFF2-40B4-BE49-F238E27FC236}">
                <a16:creationId xmlns:a16="http://schemas.microsoft.com/office/drawing/2014/main" id="{361ADD87-D267-8604-3269-23A2E2A24927}"/>
              </a:ext>
            </a:extLst>
          </p:cNvPr>
          <p:cNvSpPr txBox="1"/>
          <p:nvPr/>
        </p:nvSpPr>
        <p:spPr>
          <a:xfrm>
            <a:off x="2064265" y="2125787"/>
            <a:ext cx="3695822" cy="3944127"/>
          </a:xfrm>
          <a:prstGeom prst="rect">
            <a:avLst/>
          </a:prstGeom>
        </p:spPr>
        <p:txBody>
          <a:bodyPr vert="horz" wrap="square" lIns="0" tIns="9242" rIns="0" b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666666"/>
                </a:solidFill>
                <a:latin typeface="Verdana" panose="020B0604030504040204" pitchFamily="34" charset="0"/>
              </a:rPr>
              <a:t>Herramienta sugerida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600" dirty="0">
                <a:solidFill>
                  <a:srgbClr val="666666"/>
                </a:solidFill>
                <a:latin typeface="Verdana" panose="020B0604030504040204" pitchFamily="34" charset="0"/>
              </a:rPr>
              <a:t>Instalación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600" dirty="0">
                <a:solidFill>
                  <a:srgbClr val="666666"/>
                </a:solidFill>
                <a:latin typeface="Verdana" panose="020B0604030504040204" pitchFamily="34" charset="0"/>
              </a:rPr>
              <a:t>Iniciar un proyecto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600" dirty="0">
                <a:solidFill>
                  <a:srgbClr val="666666"/>
                </a:solidFill>
                <a:latin typeface="Verdana" panose="020B0604030504040204" pitchFamily="34" charset="0"/>
              </a:rPr>
              <a:t>Modelo lógico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600" dirty="0">
                <a:solidFill>
                  <a:srgbClr val="666666"/>
                </a:solidFill>
                <a:latin typeface="Verdana" panose="020B0604030504040204" pitchFamily="34" charset="0"/>
              </a:rPr>
              <a:t>Modelo Conceptual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600" dirty="0">
                <a:solidFill>
                  <a:srgbClr val="666666"/>
                </a:solidFill>
                <a:latin typeface="Verdana" panose="020B0604030504040204" pitchFamily="34" charset="0"/>
              </a:rPr>
              <a:t>Modelo Físico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600" dirty="0">
                <a:solidFill>
                  <a:srgbClr val="666666"/>
                </a:solidFill>
                <a:latin typeface="Verdana" panose="020B0604030504040204" pitchFamily="34" charset="0"/>
              </a:rPr>
              <a:t>Guardar(exportar) un proyecto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600" dirty="0">
                <a:solidFill>
                  <a:srgbClr val="666666"/>
                </a:solidFill>
                <a:latin typeface="Verdana" panose="020B0604030504040204" pitchFamily="34" charset="0"/>
              </a:rPr>
              <a:t>Abrir(importar) un proyecto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600" dirty="0">
                <a:solidFill>
                  <a:srgbClr val="666666"/>
                </a:solidFill>
                <a:latin typeface="Verdana" panose="020B0604030504040204" pitchFamily="34" charset="0"/>
              </a:rPr>
              <a:t>Generación automática del DDL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600" dirty="0">
                <a:solidFill>
                  <a:srgbClr val="666666"/>
                </a:solidFill>
                <a:latin typeface="Verdana" panose="020B0604030504040204" pitchFamily="34" charset="0"/>
              </a:rPr>
              <a:t>Generar Diagramas-</a:t>
            </a:r>
            <a:r>
              <a:rPr lang="es-ES" sz="1600" dirty="0" err="1">
                <a:solidFill>
                  <a:srgbClr val="666666"/>
                </a:solidFill>
                <a:latin typeface="Verdana" panose="020B0604030504040204" pitchFamily="34" charset="0"/>
              </a:rPr>
              <a:t>pdf</a:t>
            </a:r>
            <a:endParaRPr lang="es-ES" sz="1600" dirty="0">
              <a:solidFill>
                <a:srgbClr val="666666"/>
              </a:solidFill>
              <a:latin typeface="Verdana" panose="020B060403050404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s-ES" sz="1600" dirty="0">
                <a:solidFill>
                  <a:srgbClr val="666666"/>
                </a:solidFill>
                <a:latin typeface="Verdana" panose="020B0604030504040204" pitchFamily="34" charset="0"/>
              </a:rPr>
              <a:t>Generar Informes-Diccionario de datos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1600" dirty="0">
                <a:solidFill>
                  <a:srgbClr val="666666"/>
                </a:solidFill>
                <a:latin typeface="Verdana" panose="020B0604030504040204" pitchFamily="34" charset="0"/>
              </a:rPr>
              <a:t>Fusionar Modelos</a:t>
            </a:r>
          </a:p>
          <a:p>
            <a:pPr algn="ctr">
              <a:spcBef>
                <a:spcPts val="73"/>
              </a:spcBef>
            </a:pPr>
            <a:endParaRPr sz="1486" dirty="0">
              <a:cs typeface="Arial"/>
            </a:endParaRPr>
          </a:p>
        </p:txBody>
      </p:sp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517C3FF5-4463-33F3-8A04-F650118EC6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425" y="424570"/>
            <a:ext cx="455931" cy="911861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6EF04DE-B210-941B-6640-7D5809E22FB5}"/>
              </a:ext>
            </a:extLst>
          </p:cNvPr>
          <p:cNvSpPr/>
          <p:nvPr/>
        </p:nvSpPr>
        <p:spPr>
          <a:xfrm>
            <a:off x="0" y="6570133"/>
            <a:ext cx="12192000" cy="2878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b="1" spc="6" dirty="0" err="1">
                <a:solidFill>
                  <a:schemeClr val="bg1"/>
                </a:solidFill>
                <a:latin typeface="Arial"/>
                <a:cs typeface="Arial"/>
              </a:rPr>
              <a:t>www.mintic.gov.co</a:t>
            </a:r>
            <a:endParaRPr lang="es-CO" sz="1100" b="1" spc="6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9313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Un pizarrón negro con letras blancas en un fondo negro&#10;&#10;Descripción generada automáticamente con confianza baja">
            <a:extLst>
              <a:ext uri="{FF2B5EF4-FFF2-40B4-BE49-F238E27FC236}">
                <a16:creationId xmlns:a16="http://schemas.microsoft.com/office/drawing/2014/main" id="{5E375B2D-31B2-8906-59EE-EBDC651E1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144" cy="6857519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6153503" y="4395984"/>
            <a:ext cx="3170622" cy="956558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 marR="316908">
              <a:lnSpc>
                <a:spcPct val="101200"/>
              </a:lnSpc>
              <a:spcBef>
                <a:spcPts val="58"/>
              </a:spcBef>
            </a:pPr>
            <a:r>
              <a:rPr sz="1031" spc="9" dirty="0">
                <a:solidFill>
                  <a:srgbClr val="424242"/>
                </a:solidFill>
                <a:latin typeface="Microsoft Sans Serif"/>
                <a:cs typeface="Microsoft Sans Serif"/>
              </a:rPr>
              <a:t>Ministerio</a:t>
            </a:r>
            <a:r>
              <a:rPr sz="1031" spc="-6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3" dirty="0">
                <a:solidFill>
                  <a:srgbClr val="424242"/>
                </a:solidFill>
                <a:latin typeface="Microsoft Sans Serif"/>
                <a:cs typeface="Microsoft Sans Serif"/>
              </a:rPr>
              <a:t>de</a:t>
            </a:r>
            <a:r>
              <a:rPr sz="1031" spc="-3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-9" dirty="0">
                <a:solidFill>
                  <a:srgbClr val="424242"/>
                </a:solidFill>
                <a:latin typeface="Microsoft Sans Serif"/>
                <a:cs typeface="Microsoft Sans Serif"/>
              </a:rPr>
              <a:t>Tecnologías</a:t>
            </a:r>
            <a:r>
              <a:rPr sz="1031" spc="-3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3" dirty="0">
                <a:solidFill>
                  <a:srgbClr val="424242"/>
                </a:solidFill>
                <a:latin typeface="Microsoft Sans Serif"/>
                <a:cs typeface="Microsoft Sans Serif"/>
              </a:rPr>
              <a:t>de</a:t>
            </a:r>
            <a:r>
              <a:rPr sz="1031" spc="-3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-9" dirty="0">
                <a:solidFill>
                  <a:srgbClr val="424242"/>
                </a:solidFill>
                <a:latin typeface="Microsoft Sans Serif"/>
                <a:cs typeface="Microsoft Sans Serif"/>
              </a:rPr>
              <a:t>la</a:t>
            </a:r>
            <a:r>
              <a:rPr sz="1031" spc="-3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9" dirty="0" err="1">
                <a:solidFill>
                  <a:srgbClr val="424242"/>
                </a:solidFill>
                <a:latin typeface="Microsoft Sans Serif"/>
                <a:cs typeface="Microsoft Sans Serif"/>
              </a:rPr>
              <a:t>Información</a:t>
            </a:r>
            <a:r>
              <a:rPr sz="1031" spc="-3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br>
              <a:rPr lang="es-ES" sz="1031" spc="-3" dirty="0">
                <a:solidFill>
                  <a:srgbClr val="424242"/>
                </a:solidFill>
                <a:latin typeface="Microsoft Sans Serif"/>
                <a:cs typeface="Microsoft Sans Serif"/>
              </a:rPr>
            </a:br>
            <a:r>
              <a:rPr sz="1031" spc="18" dirty="0">
                <a:solidFill>
                  <a:srgbClr val="424242"/>
                </a:solidFill>
                <a:latin typeface="Microsoft Sans Serif"/>
                <a:cs typeface="Microsoft Sans Serif"/>
              </a:rPr>
              <a:t>y</a:t>
            </a:r>
            <a:r>
              <a:rPr sz="1031" spc="-3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-12" dirty="0">
                <a:solidFill>
                  <a:srgbClr val="424242"/>
                </a:solidFill>
                <a:latin typeface="Microsoft Sans Serif"/>
                <a:cs typeface="Microsoft Sans Serif"/>
              </a:rPr>
              <a:t>las </a:t>
            </a:r>
            <a:r>
              <a:rPr sz="1031" spc="-263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-3" dirty="0">
                <a:solidFill>
                  <a:srgbClr val="424242"/>
                </a:solidFill>
                <a:latin typeface="Microsoft Sans Serif"/>
                <a:cs typeface="Microsoft Sans Serif"/>
              </a:rPr>
              <a:t>Comunicaciones</a:t>
            </a:r>
            <a:endParaRPr sz="1031" dirty="0">
              <a:latin typeface="Microsoft Sans Serif"/>
              <a:cs typeface="Microsoft Sans Serif"/>
            </a:endParaRPr>
          </a:p>
          <a:p>
            <a:pPr marL="7701">
              <a:spcBef>
                <a:spcPts val="15"/>
              </a:spcBef>
            </a:pPr>
            <a:r>
              <a:rPr sz="1031" spc="6" dirty="0">
                <a:solidFill>
                  <a:srgbClr val="424242"/>
                </a:solidFill>
                <a:latin typeface="Microsoft Sans Serif"/>
                <a:cs typeface="Microsoft Sans Serif"/>
              </a:rPr>
              <a:t>Tel:+57(601)</a:t>
            </a:r>
            <a:r>
              <a:rPr sz="1031" spc="-12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52" dirty="0">
                <a:solidFill>
                  <a:srgbClr val="424242"/>
                </a:solidFill>
                <a:latin typeface="Microsoft Sans Serif"/>
                <a:cs typeface="Microsoft Sans Serif"/>
              </a:rPr>
              <a:t>344</a:t>
            </a:r>
            <a:r>
              <a:rPr sz="1031" spc="-12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52" dirty="0">
                <a:solidFill>
                  <a:srgbClr val="424242"/>
                </a:solidFill>
                <a:latin typeface="Microsoft Sans Serif"/>
                <a:cs typeface="Microsoft Sans Serif"/>
              </a:rPr>
              <a:t>34</a:t>
            </a:r>
            <a:r>
              <a:rPr sz="1031" spc="-9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52" dirty="0">
                <a:solidFill>
                  <a:srgbClr val="424242"/>
                </a:solidFill>
                <a:latin typeface="Microsoft Sans Serif"/>
                <a:cs typeface="Microsoft Sans Serif"/>
              </a:rPr>
              <a:t>60</a:t>
            </a:r>
            <a:endParaRPr sz="1031" dirty="0">
              <a:latin typeface="Microsoft Sans Serif"/>
              <a:cs typeface="Microsoft Sans Serif"/>
            </a:endParaRPr>
          </a:p>
          <a:p>
            <a:pPr marL="7701" marR="3081">
              <a:lnSpc>
                <a:spcPct val="101200"/>
              </a:lnSpc>
            </a:pPr>
            <a:r>
              <a:rPr sz="1031" spc="-12" dirty="0">
                <a:solidFill>
                  <a:srgbClr val="424242"/>
                </a:solidFill>
                <a:latin typeface="Microsoft Sans Serif"/>
                <a:cs typeface="Microsoft Sans Serif"/>
              </a:rPr>
              <a:t>Edif.</a:t>
            </a:r>
            <a:r>
              <a:rPr sz="1031" spc="-6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9" dirty="0">
                <a:solidFill>
                  <a:srgbClr val="424242"/>
                </a:solidFill>
                <a:latin typeface="Microsoft Sans Serif"/>
                <a:cs typeface="Microsoft Sans Serif"/>
              </a:rPr>
              <a:t>Murillo</a:t>
            </a:r>
            <a:r>
              <a:rPr sz="1031" spc="-3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-18" dirty="0">
                <a:solidFill>
                  <a:srgbClr val="424242"/>
                </a:solidFill>
                <a:latin typeface="Microsoft Sans Serif"/>
                <a:cs typeface="Microsoft Sans Serif"/>
              </a:rPr>
              <a:t>Toro</a:t>
            </a:r>
            <a:r>
              <a:rPr sz="1031" spc="-6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-24" dirty="0">
                <a:solidFill>
                  <a:srgbClr val="424242"/>
                </a:solidFill>
                <a:latin typeface="Microsoft Sans Serif"/>
                <a:cs typeface="Microsoft Sans Serif"/>
              </a:rPr>
              <a:t>Cra.</a:t>
            </a:r>
            <a:r>
              <a:rPr sz="1031" spc="-3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15" dirty="0">
                <a:solidFill>
                  <a:srgbClr val="424242"/>
                </a:solidFill>
                <a:latin typeface="Microsoft Sans Serif"/>
                <a:cs typeface="Microsoft Sans Serif"/>
              </a:rPr>
              <a:t>8a</a:t>
            </a:r>
            <a:r>
              <a:rPr sz="1031" spc="-3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9" dirty="0">
                <a:solidFill>
                  <a:srgbClr val="424242"/>
                </a:solidFill>
                <a:latin typeface="Microsoft Sans Serif"/>
                <a:cs typeface="Microsoft Sans Serif"/>
              </a:rPr>
              <a:t>entre</a:t>
            </a:r>
            <a:r>
              <a:rPr sz="1031" spc="-6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-12" dirty="0">
                <a:solidFill>
                  <a:srgbClr val="424242"/>
                </a:solidFill>
                <a:latin typeface="Microsoft Sans Serif"/>
                <a:cs typeface="Microsoft Sans Serif"/>
              </a:rPr>
              <a:t>calles</a:t>
            </a:r>
            <a:r>
              <a:rPr sz="1031" spc="-3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52" dirty="0">
                <a:solidFill>
                  <a:srgbClr val="424242"/>
                </a:solidFill>
                <a:latin typeface="Microsoft Sans Serif"/>
                <a:cs typeface="Microsoft Sans Serif"/>
              </a:rPr>
              <a:t>12</a:t>
            </a:r>
            <a:r>
              <a:rPr sz="1031" spc="-3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18" dirty="0">
                <a:solidFill>
                  <a:srgbClr val="424242"/>
                </a:solidFill>
                <a:latin typeface="Microsoft Sans Serif"/>
                <a:cs typeface="Microsoft Sans Serif"/>
              </a:rPr>
              <a:t>y</a:t>
            </a:r>
            <a:r>
              <a:rPr sz="1031" spc="-6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18" dirty="0">
                <a:solidFill>
                  <a:srgbClr val="424242"/>
                </a:solidFill>
                <a:latin typeface="Microsoft Sans Serif"/>
                <a:cs typeface="Microsoft Sans Serif"/>
              </a:rPr>
              <a:t>13,</a:t>
            </a:r>
            <a:r>
              <a:rPr sz="1031" spc="-3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9" dirty="0">
                <a:solidFill>
                  <a:srgbClr val="424242"/>
                </a:solidFill>
                <a:latin typeface="Microsoft Sans Serif"/>
                <a:cs typeface="Microsoft Sans Serif"/>
              </a:rPr>
              <a:t>Bogotá, </a:t>
            </a:r>
            <a:r>
              <a:rPr sz="1031" spc="-263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dirty="0">
                <a:solidFill>
                  <a:srgbClr val="424242"/>
                </a:solidFill>
                <a:latin typeface="Microsoft Sans Serif"/>
                <a:cs typeface="Microsoft Sans Serif"/>
              </a:rPr>
              <a:t>Colombia</a:t>
            </a:r>
            <a:r>
              <a:rPr sz="1031" spc="3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100" dirty="0">
                <a:solidFill>
                  <a:srgbClr val="424242"/>
                </a:solidFill>
                <a:latin typeface="Microsoft Sans Serif"/>
                <a:cs typeface="Microsoft Sans Serif"/>
              </a:rPr>
              <a:t>- </a:t>
            </a:r>
            <a:r>
              <a:rPr sz="1031" spc="6" dirty="0">
                <a:solidFill>
                  <a:srgbClr val="424242"/>
                </a:solidFill>
                <a:latin typeface="Microsoft Sans Serif"/>
                <a:cs typeface="Microsoft Sans Serif"/>
              </a:rPr>
              <a:t>Código</a:t>
            </a:r>
            <a:r>
              <a:rPr sz="1031" spc="9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dirty="0">
                <a:solidFill>
                  <a:srgbClr val="424242"/>
                </a:solidFill>
                <a:latin typeface="Microsoft Sans Serif"/>
                <a:cs typeface="Microsoft Sans Serif"/>
              </a:rPr>
              <a:t>Postal</a:t>
            </a:r>
            <a:r>
              <a:rPr sz="1031" spc="273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52" dirty="0">
                <a:solidFill>
                  <a:srgbClr val="424242"/>
                </a:solidFill>
                <a:latin typeface="Microsoft Sans Serif"/>
                <a:cs typeface="Microsoft Sans Serif"/>
              </a:rPr>
              <a:t>111711 </a:t>
            </a:r>
            <a:r>
              <a:rPr sz="1031" spc="55" dirty="0">
                <a:solidFill>
                  <a:srgbClr val="424242"/>
                </a:solidFill>
                <a:latin typeface="Microsoft Sans Serif"/>
                <a:cs typeface="Microsoft Sans Serif"/>
              </a:rPr>
              <a:t> </a:t>
            </a:r>
            <a:r>
              <a:rPr sz="1031" spc="18" dirty="0">
                <a:solidFill>
                  <a:srgbClr val="424242"/>
                </a:solidFill>
                <a:latin typeface="Microsoft Sans Serif"/>
                <a:cs typeface="Microsoft Sans Serif"/>
                <a:hlinkClick r:id="rId3"/>
              </a:rPr>
              <a:t>www.mintic.gov.co</a:t>
            </a:r>
            <a:endParaRPr sz="1031" dirty="0">
              <a:latin typeface="Microsoft Sans Serif"/>
              <a:cs typeface="Microsoft Sans Serif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89659" y="4282792"/>
            <a:ext cx="2142114" cy="1080630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sz="6974" b="1" spc="306" dirty="0">
                <a:solidFill>
                  <a:schemeClr val="accent1"/>
                </a:solidFill>
                <a:latin typeface="Arial"/>
                <a:cs typeface="Arial"/>
              </a:rPr>
              <a:t>202</a:t>
            </a:r>
            <a:r>
              <a:rPr lang="es-CO" sz="6974" b="1" spc="306" dirty="0">
                <a:solidFill>
                  <a:schemeClr val="accent1"/>
                </a:solidFill>
                <a:latin typeface="Arial"/>
                <a:cs typeface="Arial"/>
              </a:rPr>
              <a:t>5</a:t>
            </a:r>
            <a:endParaRPr sz="6974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951851" y="4352848"/>
            <a:ext cx="45053" cy="1100129"/>
          </a:xfrm>
          <a:custGeom>
            <a:avLst/>
            <a:gdLst/>
            <a:ahLst/>
            <a:cxnLst/>
            <a:rect l="l" t="t" r="r" b="b"/>
            <a:pathLst>
              <a:path w="74295" h="1814195">
                <a:moveTo>
                  <a:pt x="73861" y="0"/>
                </a:moveTo>
                <a:lnTo>
                  <a:pt x="0" y="0"/>
                </a:lnTo>
                <a:lnTo>
                  <a:pt x="0" y="1813787"/>
                </a:lnTo>
                <a:lnTo>
                  <a:pt x="73861" y="1813787"/>
                </a:lnTo>
                <a:lnTo>
                  <a:pt x="73861" y="0"/>
                </a:lnTo>
                <a:close/>
              </a:path>
            </a:pathLst>
          </a:custGeom>
          <a:solidFill>
            <a:srgbClr val="E79F46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18" name="object 18"/>
          <p:cNvSpPr/>
          <p:nvPr/>
        </p:nvSpPr>
        <p:spPr>
          <a:xfrm>
            <a:off x="428" y="6682366"/>
            <a:ext cx="12191144" cy="175204"/>
          </a:xfrm>
          <a:custGeom>
            <a:avLst/>
            <a:gdLst/>
            <a:ahLst/>
            <a:cxnLst/>
            <a:rect l="l" t="t" r="r" b="b"/>
            <a:pathLst>
              <a:path w="20104100" h="288925">
                <a:moveTo>
                  <a:pt x="20104099" y="0"/>
                </a:moveTo>
                <a:lnTo>
                  <a:pt x="0" y="0"/>
                </a:lnTo>
                <a:lnTo>
                  <a:pt x="0" y="288305"/>
                </a:lnTo>
                <a:lnTo>
                  <a:pt x="20104099" y="288305"/>
                </a:lnTo>
                <a:lnTo>
                  <a:pt x="20104099" y="0"/>
                </a:lnTo>
                <a:close/>
              </a:path>
            </a:pathLst>
          </a:custGeom>
          <a:solidFill>
            <a:srgbClr val="E79F46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4A169B01-4CFA-53F0-B9D6-FB66EB9A8C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4639" y="5508826"/>
            <a:ext cx="923508" cy="900112"/>
          </a:xfrm>
          <a:prstGeom prst="rect">
            <a:avLst/>
          </a:prstGeom>
        </p:spPr>
      </p:pic>
      <p:pic>
        <p:nvPicPr>
          <p:cNvPr id="5" name="Imagen 4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C887C634-0B98-8AC2-0BE2-03302141C97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6421" y="1012859"/>
            <a:ext cx="1133465" cy="22669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065B0541-C783-1CB5-FD9C-7F7DE49431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868" y="2176"/>
            <a:ext cx="12184263" cy="685364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610CDA0-0C32-EAF2-E454-795E90C120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85" b="-1"/>
          <a:stretch/>
        </p:blipFill>
        <p:spPr>
          <a:xfrm flipH="1">
            <a:off x="-4626453" y="-1218064"/>
            <a:ext cx="8506717" cy="8726139"/>
          </a:xfrm>
          <a:prstGeom prst="ellipse">
            <a:avLst/>
          </a:prstGeom>
          <a:effectLst>
            <a:softEdge rad="0"/>
          </a:effectLst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769BC737-DA91-FA99-84A0-3316CA593488}"/>
              </a:ext>
            </a:extLst>
          </p:cNvPr>
          <p:cNvSpPr/>
          <p:nvPr/>
        </p:nvSpPr>
        <p:spPr>
          <a:xfrm rot="16200000">
            <a:off x="-5242081" y="1945106"/>
            <a:ext cx="6629214" cy="2906268"/>
          </a:xfrm>
          <a:prstGeom prst="rect">
            <a:avLst/>
          </a:prstGeom>
          <a:gradFill>
            <a:gsLst>
              <a:gs pos="0">
                <a:schemeClr val="accent4">
                  <a:alpha val="88135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8628A880-2DB0-CEC7-1411-DBDE76780CC7}"/>
              </a:ext>
            </a:extLst>
          </p:cNvPr>
          <p:cNvSpPr/>
          <p:nvPr/>
        </p:nvSpPr>
        <p:spPr>
          <a:xfrm>
            <a:off x="0" y="6570133"/>
            <a:ext cx="12192000" cy="287867"/>
          </a:xfrm>
          <a:prstGeom prst="rect">
            <a:avLst/>
          </a:prstGeom>
          <a:solidFill>
            <a:srgbClr val="E8A04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b="1" spc="6" dirty="0" err="1">
                <a:solidFill>
                  <a:schemeClr val="bg1"/>
                </a:solidFill>
                <a:latin typeface="Arial"/>
                <a:cs typeface="Arial"/>
              </a:rPr>
              <a:t>www.mintic.gov.co</a:t>
            </a:r>
            <a:endParaRPr lang="es-CO" sz="1100" b="1" spc="6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2F1E51A-1940-7449-0FE4-707D6E1112F8}"/>
              </a:ext>
            </a:extLst>
          </p:cNvPr>
          <p:cNvSpPr txBox="1"/>
          <p:nvPr/>
        </p:nvSpPr>
        <p:spPr>
          <a:xfrm>
            <a:off x="5126109" y="1853802"/>
            <a:ext cx="7110426" cy="34778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Modelo de gestión y gobierno de datos sectorial</a:t>
            </a:r>
            <a:r>
              <a:rPr lang="es-CO" sz="3200" b="1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s-CO" sz="3200" b="1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s-CO" sz="4400" b="1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 modelo de información</a:t>
            </a:r>
          </a:p>
        </p:txBody>
      </p:sp>
      <p:pic>
        <p:nvPicPr>
          <p:cNvPr id="13" name="Imagen 12" descr="Icono&#10;&#10;Descripción generada automáticamente">
            <a:extLst>
              <a:ext uri="{FF2B5EF4-FFF2-40B4-BE49-F238E27FC236}">
                <a16:creationId xmlns:a16="http://schemas.microsoft.com/office/drawing/2014/main" id="{88DAE5A4-7411-B5E8-215F-87A606A4DC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515278">
            <a:off x="5860013" y="7308070"/>
            <a:ext cx="3024934" cy="4059462"/>
          </a:xfrm>
          <a:prstGeom prst="rect">
            <a:avLst/>
          </a:prstGeom>
        </p:spPr>
      </p:pic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27A36B21-D79C-911F-04A4-36C5F9DABDC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425" y="424570"/>
            <a:ext cx="455931" cy="91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907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8B223C-2F6C-0F5F-A452-FD86460ED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>
            <a:extLst>
              <a:ext uri="{FF2B5EF4-FFF2-40B4-BE49-F238E27FC236}">
                <a16:creationId xmlns:a16="http://schemas.microsoft.com/office/drawing/2014/main" id="{3CF83B62-34F4-3067-09A2-55A62A13657D}"/>
              </a:ext>
            </a:extLst>
          </p:cNvPr>
          <p:cNvSpPr txBox="1"/>
          <p:nvPr/>
        </p:nvSpPr>
        <p:spPr>
          <a:xfrm>
            <a:off x="6049883" y="1788494"/>
            <a:ext cx="426955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4000" b="1" spc="30" dirty="0">
                <a:solidFill>
                  <a:srgbClr val="E8A04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Agenda</a:t>
            </a:r>
            <a:br>
              <a:rPr lang="es-CO" sz="4000" b="1" spc="30" dirty="0">
                <a:solidFill>
                  <a:srgbClr val="E8A04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s-CO" sz="4000" b="1" dirty="0">
              <a:solidFill>
                <a:schemeClr val="accent3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object 6">
            <a:extLst>
              <a:ext uri="{FF2B5EF4-FFF2-40B4-BE49-F238E27FC236}">
                <a16:creationId xmlns:a16="http://schemas.microsoft.com/office/drawing/2014/main" id="{22513675-5311-50FE-F476-7918059D7A0E}"/>
              </a:ext>
            </a:extLst>
          </p:cNvPr>
          <p:cNvSpPr txBox="1"/>
          <p:nvPr/>
        </p:nvSpPr>
        <p:spPr>
          <a:xfrm>
            <a:off x="6134475" y="3111933"/>
            <a:ext cx="4691123" cy="1727751"/>
          </a:xfrm>
          <a:prstGeom prst="rect">
            <a:avLst/>
          </a:prstGeom>
        </p:spPr>
        <p:txBody>
          <a:bodyPr vert="horz" wrap="square" lIns="0" tIns="9242" rIns="0" bIns="0" rtlCol="0">
            <a:spAutoFit/>
          </a:bodyPr>
          <a:lstStyle/>
          <a:p>
            <a:pPr marL="285750" indent="-285750">
              <a:spcBef>
                <a:spcPts val="73"/>
              </a:spcBef>
              <a:buFont typeface="Arial" panose="020B0604020202020204" pitchFamily="34" charset="0"/>
              <a:buChar char="•"/>
            </a:pPr>
            <a:r>
              <a:rPr lang="es-MX" sz="2400" b="1" dirty="0">
                <a:solidFill>
                  <a:srgbClr val="666666"/>
                </a:solidFill>
              </a:rPr>
              <a:t>Modelo de gestión de datos maestros y de referencia sectorial</a:t>
            </a:r>
          </a:p>
          <a:p>
            <a:pPr marL="285750" indent="-285750">
              <a:spcBef>
                <a:spcPts val="73"/>
              </a:spcBef>
              <a:buFont typeface="Arial" panose="020B0604020202020204" pitchFamily="34" charset="0"/>
              <a:buChar char="•"/>
            </a:pPr>
            <a:r>
              <a:rPr lang="es-MX" sz="2400" b="1" dirty="0">
                <a:solidFill>
                  <a:srgbClr val="666666"/>
                </a:solidFill>
              </a:rPr>
              <a:t>Instructivo para  el modelamiento de datos</a:t>
            </a:r>
          </a:p>
          <a:p>
            <a:pPr>
              <a:spcBef>
                <a:spcPts val="73"/>
              </a:spcBef>
            </a:pPr>
            <a:endParaRPr lang="es-CO" sz="1400" dirty="0">
              <a:cs typeface="Arial"/>
            </a:endParaRPr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B13E1ABB-07AE-0766-8FC0-A71817E898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9366" y="1554322"/>
            <a:ext cx="3874357" cy="3888768"/>
          </a:xfrm>
          <a:prstGeom prst="rect">
            <a:avLst/>
          </a:prstGeom>
        </p:spPr>
      </p:pic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8B269A6E-3561-EDD0-8DDB-800D5F732F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425" y="424570"/>
            <a:ext cx="455931" cy="911861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B2CD3A7A-D9B4-E521-8F79-B6B981EA7FAB}"/>
              </a:ext>
            </a:extLst>
          </p:cNvPr>
          <p:cNvSpPr/>
          <p:nvPr/>
        </p:nvSpPr>
        <p:spPr>
          <a:xfrm>
            <a:off x="0" y="6570133"/>
            <a:ext cx="12192000" cy="287867"/>
          </a:xfrm>
          <a:prstGeom prst="rect">
            <a:avLst/>
          </a:prstGeom>
          <a:solidFill>
            <a:srgbClr val="E8A04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b="1" spc="6" dirty="0" err="1">
                <a:solidFill>
                  <a:schemeClr val="bg1"/>
                </a:solidFill>
                <a:latin typeface="Arial"/>
                <a:cs typeface="Arial"/>
              </a:rPr>
              <a:t>www.mintic.gov.co</a:t>
            </a:r>
            <a:endParaRPr lang="es-CO" sz="1100" b="1" spc="6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32931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redondeado 5">
            <a:extLst>
              <a:ext uri="{FF2B5EF4-FFF2-40B4-BE49-F238E27FC236}">
                <a16:creationId xmlns:a16="http://schemas.microsoft.com/office/drawing/2014/main" id="{D964F108-26E2-499F-95AF-6B332326BB63}"/>
              </a:ext>
            </a:extLst>
          </p:cNvPr>
          <p:cNvSpPr/>
          <p:nvPr/>
        </p:nvSpPr>
        <p:spPr>
          <a:xfrm>
            <a:off x="1418723" y="4010367"/>
            <a:ext cx="2521931" cy="429732"/>
          </a:xfrm>
          <a:prstGeom prst="roundRect">
            <a:avLst>
              <a:gd name="adj" fmla="val 18600"/>
            </a:avLst>
          </a:prstGeom>
          <a:solidFill>
            <a:srgbClr val="254F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4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itchFamily="2" charset="77"/>
            </a:endParaRPr>
          </a:p>
        </p:txBody>
      </p:sp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EC5F9BC7-E998-375A-2155-689B9DD54725}"/>
              </a:ext>
            </a:extLst>
          </p:cNvPr>
          <p:cNvSpPr/>
          <p:nvPr/>
        </p:nvSpPr>
        <p:spPr>
          <a:xfrm>
            <a:off x="8075329" y="1583065"/>
            <a:ext cx="2453241" cy="429732"/>
          </a:xfrm>
          <a:prstGeom prst="roundRect">
            <a:avLst>
              <a:gd name="adj" fmla="val 18600"/>
            </a:avLst>
          </a:prstGeom>
          <a:solidFill>
            <a:srgbClr val="254F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4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itchFamily="2" charset="77"/>
            </a:endParaRPr>
          </a:p>
        </p:txBody>
      </p:sp>
      <p:sp>
        <p:nvSpPr>
          <p:cNvPr id="8" name="Rectángulo redondeado 7">
            <a:extLst>
              <a:ext uri="{FF2B5EF4-FFF2-40B4-BE49-F238E27FC236}">
                <a16:creationId xmlns:a16="http://schemas.microsoft.com/office/drawing/2014/main" id="{74CA5B75-91F8-A3CC-7BC9-75EEC714AF64}"/>
              </a:ext>
            </a:extLst>
          </p:cNvPr>
          <p:cNvSpPr/>
          <p:nvPr/>
        </p:nvSpPr>
        <p:spPr>
          <a:xfrm>
            <a:off x="1393296" y="1520186"/>
            <a:ext cx="2352727" cy="429733"/>
          </a:xfrm>
          <a:prstGeom prst="roundRect">
            <a:avLst>
              <a:gd name="adj" fmla="val 16249"/>
            </a:avLst>
          </a:prstGeom>
          <a:solidFill>
            <a:srgbClr val="E8A0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40" b="0" i="0" u="none" strike="noStrike" kern="0" cap="none" spc="0" normalizeH="0" baseline="0" noProof="0">
              <a:ln>
                <a:noFill/>
              </a:ln>
              <a:solidFill>
                <a:srgbClr val="E8A043"/>
              </a:solidFill>
              <a:effectLst/>
              <a:uLnTx/>
              <a:uFillTx/>
              <a:latin typeface="Montserrat" pitchFamily="2" charset="77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1DFB59D3-A9B5-A54E-F5E0-7F03DF0BB51D}"/>
              </a:ext>
            </a:extLst>
          </p:cNvPr>
          <p:cNvSpPr txBox="1"/>
          <p:nvPr/>
        </p:nvSpPr>
        <p:spPr>
          <a:xfrm>
            <a:off x="8190830" y="1655763"/>
            <a:ext cx="2175894" cy="263020"/>
          </a:xfrm>
          <a:prstGeom prst="rect">
            <a:avLst/>
          </a:prstGeom>
        </p:spPr>
        <p:txBody>
          <a:bodyPr vert="horz" wrap="square" lIns="0" tIns="51815" rIns="0" bIns="0" rtlCol="0">
            <a:spAutoFit/>
          </a:bodyPr>
          <a:lstStyle/>
          <a:p>
            <a:pPr marL="10668" marR="4064" lvl="0" indent="-1016" algn="ctr" defTabSz="731520" rtl="0" eaLnBrk="1" fontAlgn="auto" latinLnBrk="0" hangingPunct="1">
              <a:lnSpc>
                <a:spcPts val="1680"/>
              </a:lnSpc>
              <a:spcBef>
                <a:spcPts val="40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1" i="0" u="none" strike="noStrike" kern="0" cap="none" spc="-72" normalizeH="0" baseline="1322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cs typeface="Montserrat"/>
              </a:rPr>
              <a:t>Dato de Referencia</a:t>
            </a:r>
            <a:endParaRPr kumimoji="0" sz="2000" b="0" i="0" u="none" strike="noStrike" kern="0" cap="none" spc="0" normalizeH="0" baseline="1322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cs typeface="Montserrat"/>
            </a:endParaRPr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D8F13CAE-F7BE-E47D-BFE9-B4AEF41C8001}"/>
              </a:ext>
            </a:extLst>
          </p:cNvPr>
          <p:cNvSpPr txBox="1"/>
          <p:nvPr/>
        </p:nvSpPr>
        <p:spPr>
          <a:xfrm>
            <a:off x="1257869" y="4070050"/>
            <a:ext cx="2521931" cy="263020"/>
          </a:xfrm>
          <a:prstGeom prst="rect">
            <a:avLst/>
          </a:prstGeom>
        </p:spPr>
        <p:txBody>
          <a:bodyPr vert="horz" wrap="square" lIns="0" tIns="51815" rIns="0" bIns="0" rtlCol="0">
            <a:spAutoFit/>
          </a:bodyPr>
          <a:lstStyle/>
          <a:p>
            <a:pPr marL="10668" marR="4064" lvl="0" indent="-1016" algn="ctr" defTabSz="731520" rtl="0" eaLnBrk="1" fontAlgn="auto" latinLnBrk="0" hangingPunct="1">
              <a:lnSpc>
                <a:spcPts val="1680"/>
              </a:lnSpc>
              <a:spcBef>
                <a:spcPts val="40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1" i="0" u="none" strike="noStrike" kern="0" cap="none" spc="-72" normalizeH="0" baseline="1322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cs typeface="Montserrat"/>
              </a:rPr>
              <a:t>Datos básicos del Estado</a:t>
            </a:r>
            <a:endParaRPr kumimoji="0" sz="2000" b="0" i="0" u="none" strike="noStrike" kern="0" cap="none" spc="0" normalizeH="0" baseline="1322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cs typeface="Montserrat"/>
            </a:endParaRPr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9E89B627-8EA7-55A2-928F-21BB1108B8FB}"/>
              </a:ext>
            </a:extLst>
          </p:cNvPr>
          <p:cNvSpPr txBox="1"/>
          <p:nvPr/>
        </p:nvSpPr>
        <p:spPr>
          <a:xfrm>
            <a:off x="2001685" y="1591182"/>
            <a:ext cx="1002133" cy="260968"/>
          </a:xfrm>
          <a:prstGeom prst="rect">
            <a:avLst/>
          </a:prstGeom>
        </p:spPr>
        <p:txBody>
          <a:bodyPr vert="horz" wrap="square" lIns="0" tIns="51815" rIns="0" bIns="0" rtlCol="0">
            <a:spAutoFit/>
          </a:bodyPr>
          <a:lstStyle/>
          <a:p>
            <a:pPr marL="10668" marR="4064" lvl="0" indent="-1016" algn="ctr" defTabSz="731520" rtl="0" eaLnBrk="1" fontAlgn="auto" latinLnBrk="0" hangingPunct="1">
              <a:lnSpc>
                <a:spcPts val="1680"/>
              </a:lnSpc>
              <a:spcBef>
                <a:spcPts val="40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1" i="0" u="none" strike="noStrike" kern="0" cap="none" spc="-72" normalizeH="0" baseline="1322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cs typeface="Montserrat"/>
              </a:rPr>
              <a:t>Datos Maestros</a:t>
            </a:r>
            <a:endParaRPr kumimoji="0" sz="2000" b="0" i="0" u="none" strike="noStrike" kern="0" cap="none" spc="0" normalizeH="0" baseline="1322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cs typeface="Montserrat"/>
            </a:endParaRP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AEC0CDF7-1302-7850-1A75-B9E8927BE50F}"/>
              </a:ext>
            </a:extLst>
          </p:cNvPr>
          <p:cNvSpPr/>
          <p:nvPr/>
        </p:nvSpPr>
        <p:spPr>
          <a:xfrm>
            <a:off x="3465027" y="1379551"/>
            <a:ext cx="658702" cy="658702"/>
          </a:xfrm>
          <a:prstGeom prst="ellipse">
            <a:avLst/>
          </a:prstGeom>
          <a:solidFill>
            <a:schemeClr val="bg1"/>
          </a:solidFill>
          <a:ln w="57150">
            <a:solidFill>
              <a:srgbClr val="E8A0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4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itchFamily="2" charset="77"/>
            </a:endParaRPr>
          </a:p>
        </p:txBody>
      </p:sp>
      <p:sp>
        <p:nvSpPr>
          <p:cNvPr id="13" name="Rectángulo redondeado 35">
            <a:extLst>
              <a:ext uri="{FF2B5EF4-FFF2-40B4-BE49-F238E27FC236}">
                <a16:creationId xmlns:a16="http://schemas.microsoft.com/office/drawing/2014/main" id="{089E7AFF-DB88-D372-538D-203108E51799}"/>
              </a:ext>
            </a:extLst>
          </p:cNvPr>
          <p:cNvSpPr/>
          <p:nvPr/>
        </p:nvSpPr>
        <p:spPr>
          <a:xfrm>
            <a:off x="7420959" y="3946944"/>
            <a:ext cx="2823763" cy="429732"/>
          </a:xfrm>
          <a:prstGeom prst="roundRect">
            <a:avLst>
              <a:gd name="adj" fmla="val 21455"/>
            </a:avLst>
          </a:prstGeom>
          <a:solidFill>
            <a:srgbClr val="E8A0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4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itchFamily="2" charset="77"/>
            </a:endParaRPr>
          </a:p>
        </p:txBody>
      </p:sp>
      <p:sp>
        <p:nvSpPr>
          <p:cNvPr id="14" name="object 3">
            <a:extLst>
              <a:ext uri="{FF2B5EF4-FFF2-40B4-BE49-F238E27FC236}">
                <a16:creationId xmlns:a16="http://schemas.microsoft.com/office/drawing/2014/main" id="{B30C2BE0-6E25-AF4D-4D5F-7829D6B00379}"/>
              </a:ext>
            </a:extLst>
          </p:cNvPr>
          <p:cNvSpPr txBox="1"/>
          <p:nvPr/>
        </p:nvSpPr>
        <p:spPr>
          <a:xfrm>
            <a:off x="7407501" y="4030985"/>
            <a:ext cx="2833825" cy="261312"/>
          </a:xfrm>
          <a:prstGeom prst="rect">
            <a:avLst/>
          </a:prstGeom>
        </p:spPr>
        <p:txBody>
          <a:bodyPr vert="horz" wrap="square" lIns="0" tIns="51815" rIns="0" bIns="0" rtlCol="0">
            <a:spAutoFit/>
          </a:bodyPr>
          <a:lstStyle/>
          <a:p>
            <a:pPr marL="10668" marR="4064" lvl="0" indent="-1016" algn="ctr" defTabSz="731520" rtl="0" eaLnBrk="1" fontAlgn="auto" latinLnBrk="0" hangingPunct="1">
              <a:lnSpc>
                <a:spcPts val="1680"/>
              </a:lnSpc>
              <a:spcBef>
                <a:spcPts val="40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000" b="1" kern="0" spc="-72" baseline="1322" dirty="0">
                <a:solidFill>
                  <a:prstClr val="white"/>
                </a:solidFill>
                <a:latin typeface="+mj-lt"/>
                <a:cs typeface="Montserrat"/>
              </a:rPr>
              <a:t>Modelo de gestión y gobierno de datos M/R</a:t>
            </a:r>
            <a:endParaRPr kumimoji="0" sz="2000" b="0" i="0" u="none" strike="noStrike" kern="0" cap="none" spc="0" normalizeH="0" baseline="1322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cs typeface="Montserrat"/>
            </a:endParaRP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DAB78E7A-A13E-F97E-4BE6-3B8A049ECF56}"/>
              </a:ext>
            </a:extLst>
          </p:cNvPr>
          <p:cNvSpPr/>
          <p:nvPr/>
        </p:nvSpPr>
        <p:spPr>
          <a:xfrm>
            <a:off x="10158957" y="1432560"/>
            <a:ext cx="658702" cy="658702"/>
          </a:xfrm>
          <a:prstGeom prst="ellipse">
            <a:avLst/>
          </a:prstGeom>
          <a:solidFill>
            <a:schemeClr val="bg1"/>
          </a:solidFill>
          <a:ln w="57150">
            <a:solidFill>
              <a:srgbClr val="254F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4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itchFamily="2" charset="77"/>
            </a:endParaRP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23DA3C37-7918-AA8F-86FA-9251D82D6800}"/>
              </a:ext>
            </a:extLst>
          </p:cNvPr>
          <p:cNvSpPr/>
          <p:nvPr/>
        </p:nvSpPr>
        <p:spPr>
          <a:xfrm>
            <a:off x="3534646" y="3872969"/>
            <a:ext cx="658702" cy="658702"/>
          </a:xfrm>
          <a:prstGeom prst="ellipse">
            <a:avLst/>
          </a:prstGeom>
          <a:solidFill>
            <a:schemeClr val="bg1"/>
          </a:solidFill>
          <a:ln w="57150">
            <a:solidFill>
              <a:srgbClr val="254F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4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itchFamily="2" charset="77"/>
            </a:endParaRP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A480F22E-5BDD-9402-E7AB-9A29081AAB80}"/>
              </a:ext>
            </a:extLst>
          </p:cNvPr>
          <p:cNvSpPr/>
          <p:nvPr/>
        </p:nvSpPr>
        <p:spPr>
          <a:xfrm>
            <a:off x="10166533" y="3815651"/>
            <a:ext cx="658702" cy="658702"/>
          </a:xfrm>
          <a:prstGeom prst="ellipse">
            <a:avLst/>
          </a:prstGeom>
          <a:solidFill>
            <a:schemeClr val="bg1"/>
          </a:solidFill>
          <a:ln w="57150">
            <a:solidFill>
              <a:srgbClr val="E8A0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4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itchFamily="2" charset="77"/>
            </a:endParaRP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03BB05F9-524D-7DF4-B6DB-9B110AA6BF81}"/>
              </a:ext>
            </a:extLst>
          </p:cNvPr>
          <p:cNvSpPr/>
          <p:nvPr/>
        </p:nvSpPr>
        <p:spPr>
          <a:xfrm>
            <a:off x="4606887" y="2158302"/>
            <a:ext cx="2876738" cy="2876738"/>
          </a:xfrm>
          <a:prstGeom prst="ellipse">
            <a:avLst/>
          </a:prstGeom>
          <a:noFill/>
          <a:ln w="28575">
            <a:solidFill>
              <a:srgbClr val="41B3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Montserrat" pitchFamily="2" charset="77"/>
            </a:endParaRP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03CAE7DB-3EEE-9F49-BEF4-B3BADBE6C0D5}"/>
              </a:ext>
            </a:extLst>
          </p:cNvPr>
          <p:cNvCxnSpPr>
            <a:cxnSpLocks/>
          </p:cNvCxnSpPr>
          <p:nvPr/>
        </p:nvCxnSpPr>
        <p:spPr>
          <a:xfrm flipV="1">
            <a:off x="596103" y="3709945"/>
            <a:ext cx="10975008" cy="34516"/>
          </a:xfrm>
          <a:prstGeom prst="line">
            <a:avLst/>
          </a:prstGeom>
          <a:ln>
            <a:solidFill>
              <a:srgbClr val="41B3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73C0D84-8D5C-3561-7F62-8FB27746CC1E}"/>
              </a:ext>
            </a:extLst>
          </p:cNvPr>
          <p:cNvCxnSpPr>
            <a:cxnSpLocks/>
          </p:cNvCxnSpPr>
          <p:nvPr/>
        </p:nvCxnSpPr>
        <p:spPr>
          <a:xfrm>
            <a:off x="6085694" y="1498014"/>
            <a:ext cx="3396" cy="4690008"/>
          </a:xfrm>
          <a:prstGeom prst="line">
            <a:avLst/>
          </a:prstGeom>
          <a:ln>
            <a:solidFill>
              <a:srgbClr val="41B3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uadroTexto 20">
            <a:extLst>
              <a:ext uri="{FF2B5EF4-FFF2-40B4-BE49-F238E27FC236}">
                <a16:creationId xmlns:a16="http://schemas.microsoft.com/office/drawing/2014/main" id="{0A8941C2-8186-7B1C-DBA6-9E86A1EE5705}"/>
              </a:ext>
            </a:extLst>
          </p:cNvPr>
          <p:cNvSpPr txBox="1"/>
          <p:nvPr/>
        </p:nvSpPr>
        <p:spPr>
          <a:xfrm>
            <a:off x="2997256" y="194219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b="1" dirty="0">
                <a:solidFill>
                  <a:srgbClr val="41B3D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Modelo de gestión de datos maestros y de referencia sectorial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BD594751-CD3F-4695-083F-FE6F4C9C81A7}"/>
              </a:ext>
            </a:extLst>
          </p:cNvPr>
          <p:cNvSpPr txBox="1"/>
          <p:nvPr/>
        </p:nvSpPr>
        <p:spPr>
          <a:xfrm>
            <a:off x="875612" y="2197196"/>
            <a:ext cx="371189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Conjunto de datos centralizados, esenciales y transversales en una organización y que son definidos y establecidos como única fuente de verdad. Pueden compartirse por diferentes sistemas de información de la organización y en ocasiones por fuera de la misma. </a:t>
            </a:r>
            <a:endParaRPr lang="es-CO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633F7293-B54F-7187-EC6B-0382D274D1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55564" y="1483290"/>
            <a:ext cx="488879" cy="488879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2B01B170-2A63-79F2-83C6-CC261F0E06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54784" y="3942846"/>
            <a:ext cx="451823" cy="451823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B2CAD684-79BA-8D48-DAF9-2C7303918E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630719" y="3994861"/>
            <a:ext cx="446126" cy="446126"/>
          </a:xfrm>
          <a:prstGeom prst="rect">
            <a:avLst/>
          </a:prstGeom>
        </p:spPr>
      </p:pic>
      <p:pic>
        <p:nvPicPr>
          <p:cNvPr id="27" name="Gráfico 26">
            <a:extLst>
              <a:ext uri="{FF2B5EF4-FFF2-40B4-BE49-F238E27FC236}">
                <a16:creationId xmlns:a16="http://schemas.microsoft.com/office/drawing/2014/main" id="{8E151142-7291-FF9D-E02F-378AC6D0FAA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249639" y="1527719"/>
            <a:ext cx="446126" cy="44612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76F81F8-0D4A-43E8-F0F8-E34A446BDE69}"/>
              </a:ext>
            </a:extLst>
          </p:cNvPr>
          <p:cNvSpPr txBox="1"/>
          <p:nvPr/>
        </p:nvSpPr>
        <p:spPr>
          <a:xfrm>
            <a:off x="7567190" y="2219446"/>
            <a:ext cx="3711896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Conjunto de datos proveniente de estándares internos o externos que permite la clasificación, la caracterización y la categorización de datos en la organización. Generalmente hace parte de los datos maestros.</a:t>
            </a:r>
            <a:endParaRPr lang="es-CO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124D2140-5270-3F0C-4F02-564A0A2F94B4}"/>
              </a:ext>
            </a:extLst>
          </p:cNvPr>
          <p:cNvSpPr txBox="1"/>
          <p:nvPr/>
        </p:nvSpPr>
        <p:spPr>
          <a:xfrm>
            <a:off x="824258" y="4792936"/>
            <a:ext cx="4319112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Datos constituidos por los datos maestros, datos de referencia y datos abiertos y que son transversales y gestionados como única fuente de verdad para la ejecución de los procesos en organizaciones públicas y privadas. Son utilizados para el diseño de programas sociales, la investigación y el desarrollo social, económico y cultural.</a:t>
            </a:r>
            <a:endParaRPr lang="es-CO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6" name="Imagen 2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BC511DCE-B002-DE5B-C167-E7404B25775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425" y="424570"/>
            <a:ext cx="455931" cy="911861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3EBE753F-3803-9C07-64E0-4BF36162335D}"/>
              </a:ext>
            </a:extLst>
          </p:cNvPr>
          <p:cNvSpPr/>
          <p:nvPr/>
        </p:nvSpPr>
        <p:spPr>
          <a:xfrm>
            <a:off x="0" y="6570133"/>
            <a:ext cx="12192000" cy="287867"/>
          </a:xfrm>
          <a:prstGeom prst="rect">
            <a:avLst/>
          </a:prstGeom>
          <a:solidFill>
            <a:srgbClr val="E8A04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b="1" spc="6" dirty="0" err="1">
                <a:solidFill>
                  <a:schemeClr val="bg1"/>
                </a:solidFill>
                <a:latin typeface="Arial"/>
                <a:cs typeface="Arial"/>
              </a:rPr>
              <a:t>www.mintic.gov.co</a:t>
            </a:r>
            <a:endParaRPr lang="es-CO" sz="1100" b="1" spc="6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58F7E944-96A5-4997-3322-B73761ED44AB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4318" r="15150" b="9168"/>
          <a:stretch/>
        </p:blipFill>
        <p:spPr>
          <a:xfrm>
            <a:off x="4753280" y="2286488"/>
            <a:ext cx="2654221" cy="2654221"/>
          </a:xfrm>
          <a:custGeom>
            <a:avLst/>
            <a:gdLst>
              <a:gd name="connsiteX0" fmla="*/ 2450541 w 4901082"/>
              <a:gd name="connsiteY0" fmla="*/ 0 h 4901082"/>
              <a:gd name="connsiteX1" fmla="*/ 4901082 w 4901082"/>
              <a:gd name="connsiteY1" fmla="*/ 2450541 h 4901082"/>
              <a:gd name="connsiteX2" fmla="*/ 2450541 w 4901082"/>
              <a:gd name="connsiteY2" fmla="*/ 4901082 h 4901082"/>
              <a:gd name="connsiteX3" fmla="*/ 0 w 4901082"/>
              <a:gd name="connsiteY3" fmla="*/ 2450541 h 4901082"/>
              <a:gd name="connsiteX4" fmla="*/ 2450541 w 4901082"/>
              <a:gd name="connsiteY4" fmla="*/ 0 h 4901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1082" h="4901082">
                <a:moveTo>
                  <a:pt x="2450541" y="0"/>
                </a:moveTo>
                <a:cubicBezTo>
                  <a:pt x="3803937" y="0"/>
                  <a:pt x="4901082" y="1097145"/>
                  <a:pt x="4901082" y="2450541"/>
                </a:cubicBezTo>
                <a:cubicBezTo>
                  <a:pt x="4901082" y="3803937"/>
                  <a:pt x="3803937" y="4901082"/>
                  <a:pt x="2450541" y="4901082"/>
                </a:cubicBezTo>
                <a:cubicBezTo>
                  <a:pt x="1097145" y="4901082"/>
                  <a:pt x="0" y="3803937"/>
                  <a:pt x="0" y="2450541"/>
                </a:cubicBezTo>
                <a:cubicBezTo>
                  <a:pt x="0" y="1097145"/>
                  <a:pt x="1097145" y="0"/>
                  <a:pt x="2450541" y="0"/>
                </a:cubicBezTo>
                <a:close/>
              </a:path>
            </a:pathLst>
          </a:custGeom>
        </p:spPr>
      </p:pic>
      <p:sp>
        <p:nvSpPr>
          <p:cNvPr id="30" name="CuadroTexto 29">
            <a:extLst>
              <a:ext uri="{FF2B5EF4-FFF2-40B4-BE49-F238E27FC236}">
                <a16:creationId xmlns:a16="http://schemas.microsoft.com/office/drawing/2014/main" id="{BD20736C-8862-2C31-E245-7BC1C852CC2E}"/>
              </a:ext>
            </a:extLst>
          </p:cNvPr>
          <p:cNvSpPr txBox="1"/>
          <p:nvPr/>
        </p:nvSpPr>
        <p:spPr>
          <a:xfrm>
            <a:off x="6908620" y="4412854"/>
            <a:ext cx="495088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Un modelo de gestión de datos maestros y de referencia es un marco estructurado que establece políticas, procesos, roles y tecnologías para garantizar la consistencia, precisión y disponibilidad de los datos esenciales dentro de una organización.</a:t>
            </a:r>
          </a:p>
          <a:p>
            <a:pPr algn="ctr"/>
            <a:endParaRPr lang="es-MX" sz="14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Un modelo de gestión de datos maestros y de referencia </a:t>
            </a:r>
            <a:r>
              <a:rPr lang="es-MX" sz="1400" b="1" dirty="0">
                <a:solidFill>
                  <a:schemeClr val="bg2">
                    <a:lumMod val="50000"/>
                  </a:schemeClr>
                </a:solidFill>
              </a:rPr>
              <a:t>sectorial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 es una adaptación de un modelo de gestión de datos maestros y de referencia general, diseñado para abordar las necesidades y características particulares de un sector específico dentro de un país o región. </a:t>
            </a:r>
            <a:endParaRPr lang="es-CO" sz="1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228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AD869B5A-B643-98CF-2530-419A4EB5F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629" y="485474"/>
            <a:ext cx="10916233" cy="602742"/>
          </a:xfrm>
        </p:spPr>
        <p:txBody>
          <a:bodyPr>
            <a:normAutofit fontScale="90000"/>
          </a:bodyPr>
          <a:lstStyle/>
          <a:p>
            <a:r>
              <a:rPr lang="es-ES" sz="2700" b="1" dirty="0">
                <a:solidFill>
                  <a:srgbClr val="41B3D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Infraestructura de Datos del Estado Colombiano - IDEC</a:t>
            </a:r>
            <a:br>
              <a:rPr lang="es-ES" dirty="0"/>
            </a:br>
            <a:endParaRPr lang="es-ES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FD46BAF-1345-C98C-1139-97EF194F5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2654" y="1393221"/>
            <a:ext cx="7101774" cy="517856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CuadroTexto 9">
            <a:extLst>
              <a:ext uri="{FF2B5EF4-FFF2-40B4-BE49-F238E27FC236}">
                <a16:creationId xmlns:a16="http://schemas.microsoft.com/office/drawing/2014/main" id="{C0128CA4-9E1F-3FF2-1261-C2305141D4D6}"/>
              </a:ext>
            </a:extLst>
          </p:cNvPr>
          <p:cNvSpPr txBox="1"/>
          <p:nvPr/>
        </p:nvSpPr>
        <p:spPr>
          <a:xfrm>
            <a:off x="418062" y="2178826"/>
            <a:ext cx="4954895" cy="397031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1.</a:t>
            </a:r>
            <a:r>
              <a:rPr lang="es-CO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 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La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 </a:t>
            </a:r>
            <a:r>
              <a:rPr lang="es-CO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estrategia</a:t>
            </a:r>
            <a:r>
              <a:rPr lang="es-CO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 </a:t>
            </a:r>
            <a:r>
              <a:rPr lang="en-US" sz="1600" b="1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gobernanza</a:t>
            </a: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 de la </a:t>
            </a:r>
            <a:r>
              <a:rPr lang="en-US" sz="1600" b="1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infraestructura</a:t>
            </a: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 de </a:t>
            </a:r>
            <a:r>
              <a:rPr lang="en-US" sz="1600" b="1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datos</a:t>
            </a: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 del Estado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: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Políticas</a:t>
            </a:r>
            <a:r>
              <a:rPr lang="en-US" sz="18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,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normativas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,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lineamientos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y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estándares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</a:t>
            </a:r>
            <a:b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</a:b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2. </a:t>
            </a:r>
            <a:r>
              <a:rPr lang="en-US" sz="1600" b="1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Herramientas</a:t>
            </a: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 </a:t>
            </a:r>
            <a:r>
              <a:rPr lang="en-US" sz="1600" b="1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técnicas</a:t>
            </a: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 y </a:t>
            </a:r>
            <a:r>
              <a:rPr lang="en-US" sz="1600" b="1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tecnológicas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: son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los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instrumentos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que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facilitan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el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aprovechamiento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de la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infraestructura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por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parte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de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los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distintos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actores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. </a:t>
            </a:r>
            <a:endParaRPr lang="es-CO" sz="1600" b="0" i="0" u="none" strike="noStrike" kern="1200" cap="none" spc="0" baseline="0" dirty="0">
              <a:solidFill>
                <a:schemeClr val="tx1">
                  <a:lumMod val="50000"/>
                  <a:lumOff val="50000"/>
                </a:schemeClr>
              </a:solidFill>
              <a:uFillTx/>
              <a:cs typeface="Calibri"/>
            </a:endParaRPr>
          </a:p>
          <a:p>
            <a:pPr marL="0" marR="0" lvl="0" indent="0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CO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3</a:t>
            </a: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. </a:t>
            </a:r>
            <a:r>
              <a:rPr lang="en-US" sz="1600" b="1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Interoperabilidad</a:t>
            </a: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 de la </a:t>
            </a:r>
            <a:r>
              <a:rPr lang="en-US" sz="1600" b="1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infraestructura</a:t>
            </a: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 y </a:t>
            </a:r>
            <a:r>
              <a:rPr lang="es-CO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4</a:t>
            </a: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: la </a:t>
            </a:r>
            <a:r>
              <a:rPr lang="en-US" sz="1600" b="1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seguridad</a:t>
            </a: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 y </a:t>
            </a:r>
            <a:r>
              <a:rPr lang="en-US" sz="1600" b="1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privacidad</a:t>
            </a: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 de </a:t>
            </a:r>
            <a:r>
              <a:rPr lang="en-US" sz="1600" b="1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los</a:t>
            </a: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 </a:t>
            </a:r>
            <a:r>
              <a:rPr lang="en-US" sz="1600" b="1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datos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: son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los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elementos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estructurales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para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el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desarrollo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y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mantenimiento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de la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infraestructura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de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datos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.</a:t>
            </a:r>
            <a:endParaRPr lang="es-CO" sz="1600" b="0" i="0" u="none" strike="noStrike" kern="1200" cap="none" spc="0" baseline="0" dirty="0">
              <a:solidFill>
                <a:schemeClr val="tx1">
                  <a:lumMod val="50000"/>
                  <a:lumOff val="50000"/>
                </a:schemeClr>
              </a:solidFill>
              <a:uFillTx/>
              <a:cs typeface="Calibri"/>
            </a:endParaRPr>
          </a:p>
          <a:p>
            <a:pPr marL="0" marR="0" lvl="0" indent="0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CO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5. </a:t>
            </a: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Los </a:t>
            </a:r>
            <a:r>
              <a:rPr lang="en-US" sz="1600" b="1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datos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: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activo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central y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más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importante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de la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infraestructura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de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datos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del Estado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colombiano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.</a:t>
            </a:r>
            <a:b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</a:br>
            <a:r>
              <a:rPr lang="es-CO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6</a:t>
            </a: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. </a:t>
            </a:r>
            <a:r>
              <a:rPr lang="en-US" sz="1600" b="1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Aprovechamiento</a:t>
            </a: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 de la </a:t>
            </a:r>
            <a:r>
              <a:rPr lang="en-US" sz="1600" b="1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infraestructura</a:t>
            </a:r>
            <a:r>
              <a:rPr lang="en-US" sz="1600" b="1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 de </a:t>
            </a:r>
            <a:r>
              <a:rPr lang="en-US" sz="1600" b="1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</a:rPr>
              <a:t>datos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: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objetivo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último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de la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gestión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e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implementación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 de la </a:t>
            </a:r>
            <a:r>
              <a:rPr lang="en-US" sz="1600" b="0" i="0" u="none" strike="noStrike" kern="1200" cap="none" spc="0" baseline="0" dirty="0" err="1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infraestructura</a:t>
            </a:r>
            <a:r>
              <a:rPr lang="en-US" sz="1600" b="0" i="0" u="none" strike="noStrike" kern="1200" cap="none" spc="0" baseline="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Calibri"/>
              </a:rPr>
              <a:t>. </a:t>
            </a:r>
            <a:endParaRPr lang="es-CO" sz="1800" b="0" i="0" u="none" strike="noStrike" kern="1200" cap="none" spc="0" baseline="0" dirty="0">
              <a:solidFill>
                <a:schemeClr val="tx1">
                  <a:lumMod val="50000"/>
                  <a:lumOff val="50000"/>
                </a:schemeClr>
              </a:solidFill>
              <a:uFillTx/>
              <a:ea typeface="Gotham Black"/>
              <a:cs typeface="Arial" pitchFamily="34"/>
            </a:endParaRPr>
          </a:p>
        </p:txBody>
      </p:sp>
      <p:sp>
        <p:nvSpPr>
          <p:cNvPr id="7" name="Rectángulo 7">
            <a:extLst>
              <a:ext uri="{FF2B5EF4-FFF2-40B4-BE49-F238E27FC236}">
                <a16:creationId xmlns:a16="http://schemas.microsoft.com/office/drawing/2014/main" id="{42F4F95B-BFEE-A496-E384-F5316EE36C39}"/>
              </a:ext>
            </a:extLst>
          </p:cNvPr>
          <p:cNvSpPr/>
          <p:nvPr/>
        </p:nvSpPr>
        <p:spPr>
          <a:xfrm>
            <a:off x="418062" y="1407795"/>
            <a:ext cx="5677938" cy="55399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CO" sz="1500" b="1" dirty="0">
                <a:solidFill>
                  <a:schemeClr val="tx2"/>
                </a:solidFill>
              </a:rPr>
              <a:t>La infraestructura de datos está integrada por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CO" sz="1500" b="1" dirty="0">
                <a:solidFill>
                  <a:schemeClr val="tx2"/>
                </a:solidFill>
              </a:rPr>
              <a:t>6 componentes: </a:t>
            </a:r>
          </a:p>
        </p:txBody>
      </p:sp>
    </p:spTree>
    <p:extLst>
      <p:ext uri="{BB962C8B-B14F-4D97-AF65-F5344CB8AC3E}">
        <p14:creationId xmlns:p14="http://schemas.microsoft.com/office/powerpoint/2010/main" val="1815591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áfico 7" descr="Marca de insignia1 con relleno sólido">
            <a:extLst>
              <a:ext uri="{FF2B5EF4-FFF2-40B4-BE49-F238E27FC236}">
                <a16:creationId xmlns:a16="http://schemas.microsoft.com/office/drawing/2014/main" id="{C93D6B81-DE9B-EA66-0796-A6F4EF9BC8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4176" y="1539189"/>
            <a:ext cx="629753" cy="629753"/>
          </a:xfrm>
          <a:prstGeom prst="rect">
            <a:avLst/>
          </a:prstGeom>
        </p:spPr>
      </p:pic>
      <p:pic>
        <p:nvPicPr>
          <p:cNvPr id="15" name="Gráfico 14" descr="Marca de insignia1 con relleno sólido">
            <a:extLst>
              <a:ext uri="{FF2B5EF4-FFF2-40B4-BE49-F238E27FC236}">
                <a16:creationId xmlns:a16="http://schemas.microsoft.com/office/drawing/2014/main" id="{236E2B41-786B-7AF7-1B05-3445974041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4175" y="2841991"/>
            <a:ext cx="629753" cy="629753"/>
          </a:xfrm>
          <a:prstGeom prst="rect">
            <a:avLst/>
          </a:prstGeom>
        </p:spPr>
      </p:pic>
      <p:sp>
        <p:nvSpPr>
          <p:cNvPr id="16" name="TextBox 8">
            <a:extLst>
              <a:ext uri="{FF2B5EF4-FFF2-40B4-BE49-F238E27FC236}">
                <a16:creationId xmlns:a16="http://schemas.microsoft.com/office/drawing/2014/main" id="{A44FBD80-1D8B-EA97-FCED-660294905DE1}"/>
              </a:ext>
            </a:extLst>
          </p:cNvPr>
          <p:cNvSpPr txBox="1"/>
          <p:nvPr/>
        </p:nvSpPr>
        <p:spPr>
          <a:xfrm>
            <a:off x="1743947" y="2706849"/>
            <a:ext cx="628493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b="1" dirty="0">
                <a:solidFill>
                  <a:schemeClr val="tx2"/>
                </a:solidFill>
              </a:rPr>
              <a:t>Introducción y Contexto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Objetivo del documento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Alcance del modelo de gestión y gobierno de datos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Importancia de la gestión y gobierno de datos en el sector específico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Marco normativo y regulatorio aplicable</a:t>
            </a:r>
            <a:endParaRPr lang="es-CO" sz="1500" dirty="0">
              <a:solidFill>
                <a:srgbClr val="666666"/>
              </a:solidFill>
            </a:endParaRPr>
          </a:p>
        </p:txBody>
      </p:sp>
      <p:pic>
        <p:nvPicPr>
          <p:cNvPr id="19" name="Gráfico 18" descr="Marca de insignia1 con relleno sólido">
            <a:extLst>
              <a:ext uri="{FF2B5EF4-FFF2-40B4-BE49-F238E27FC236}">
                <a16:creationId xmlns:a16="http://schemas.microsoft.com/office/drawing/2014/main" id="{451A8A93-DD10-1BDF-EB3E-30CF922B13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94174" y="4429037"/>
            <a:ext cx="629753" cy="629753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D42BF267-E134-726E-D5B0-EED5890D82D1}"/>
              </a:ext>
            </a:extLst>
          </p:cNvPr>
          <p:cNvSpPr txBox="1"/>
          <p:nvPr/>
        </p:nvSpPr>
        <p:spPr>
          <a:xfrm>
            <a:off x="1307432" y="287867"/>
            <a:ext cx="9288379" cy="550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701" marR="3081" algn="ctr">
              <a:lnSpc>
                <a:spcPct val="100699"/>
              </a:lnSpc>
              <a:spcBef>
                <a:spcPts val="55"/>
              </a:spcBef>
            </a:pPr>
            <a:r>
              <a:rPr lang="es-CO" sz="3200" b="1" spc="30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Elementos del modelo</a:t>
            </a:r>
            <a:endParaRPr lang="es-CO" sz="3200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9EEB635-0469-A7FA-CD55-EA34F33FFC8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425" y="424570"/>
            <a:ext cx="455931" cy="911861"/>
          </a:xfrm>
          <a:prstGeom prst="rect">
            <a:avLst/>
          </a:prstGeom>
        </p:spPr>
      </p:pic>
      <p:pic>
        <p:nvPicPr>
          <p:cNvPr id="10" name="Imagen 9" descr="Una persona con un vestido de color naranja&#10;&#10;Descripción generada automáticamente con confianza media">
            <a:extLst>
              <a:ext uri="{FF2B5EF4-FFF2-40B4-BE49-F238E27FC236}">
                <a16:creationId xmlns:a16="http://schemas.microsoft.com/office/drawing/2014/main" id="{8E422D11-A16D-5377-DE80-1AD581C9305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8275" y="1911368"/>
            <a:ext cx="7772400" cy="4658765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E4804674-B94D-0662-5369-02797486F174}"/>
              </a:ext>
            </a:extLst>
          </p:cNvPr>
          <p:cNvSpPr/>
          <p:nvPr/>
        </p:nvSpPr>
        <p:spPr>
          <a:xfrm>
            <a:off x="0" y="6570133"/>
            <a:ext cx="12192000" cy="287867"/>
          </a:xfrm>
          <a:prstGeom prst="rect">
            <a:avLst/>
          </a:prstGeom>
          <a:solidFill>
            <a:srgbClr val="E8A04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b="1" spc="6" dirty="0" err="1">
                <a:solidFill>
                  <a:schemeClr val="bg1"/>
                </a:solidFill>
                <a:latin typeface="Arial"/>
                <a:cs typeface="Arial"/>
              </a:rPr>
              <a:t>www.mintic.gov.co</a:t>
            </a:r>
            <a:endParaRPr lang="es-CO" sz="1100" b="1" spc="6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B4C9CDF1-134D-E995-8901-9A780B4F6F09}"/>
              </a:ext>
            </a:extLst>
          </p:cNvPr>
          <p:cNvSpPr txBox="1"/>
          <p:nvPr/>
        </p:nvSpPr>
        <p:spPr>
          <a:xfrm>
            <a:off x="1655716" y="4248365"/>
            <a:ext cx="628493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b="1" dirty="0">
                <a:solidFill>
                  <a:schemeClr val="tx2"/>
                </a:solidFill>
              </a:rPr>
              <a:t>Gobernanza de Datos del Sector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Descripción del sector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Política de Datos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Roles y Responsabilidades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Ecosistema de datos (</a:t>
            </a:r>
            <a:r>
              <a:rPr lang="es-MX" sz="1500" dirty="0" err="1">
                <a:solidFill>
                  <a:srgbClr val="666666"/>
                </a:solidFill>
              </a:rPr>
              <a:t>Act</a:t>
            </a:r>
            <a:r>
              <a:rPr lang="es-MX" sz="1500" dirty="0">
                <a:solidFill>
                  <a:srgbClr val="666666"/>
                </a:solidFill>
              </a:rPr>
              <a:t> 3/HR 2024)</a:t>
            </a: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BE9FC07C-EDFE-6B6E-D9B1-30033B20DF70}"/>
              </a:ext>
            </a:extLst>
          </p:cNvPr>
          <p:cNvSpPr txBox="1"/>
          <p:nvPr/>
        </p:nvSpPr>
        <p:spPr>
          <a:xfrm>
            <a:off x="1743947" y="1417527"/>
            <a:ext cx="62849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b="1" dirty="0">
                <a:solidFill>
                  <a:schemeClr val="tx2"/>
                </a:solidFill>
              </a:rPr>
              <a:t>Portada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Título del entregable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Entidad Responsable – Sector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Fecha de Emisión</a:t>
            </a:r>
            <a:endParaRPr lang="es-CO" sz="1500" dirty="0">
              <a:solidFill>
                <a:srgbClr val="666666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CAC5548-18CF-D515-11D8-7D81915965E9}"/>
              </a:ext>
            </a:extLst>
          </p:cNvPr>
          <p:cNvSpPr txBox="1"/>
          <p:nvPr/>
        </p:nvSpPr>
        <p:spPr>
          <a:xfrm>
            <a:off x="1395663" y="810532"/>
            <a:ext cx="1652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Fase 1</a:t>
            </a:r>
          </a:p>
        </p:txBody>
      </p:sp>
    </p:spTree>
    <p:extLst>
      <p:ext uri="{BB962C8B-B14F-4D97-AF65-F5344CB8AC3E}">
        <p14:creationId xmlns:p14="http://schemas.microsoft.com/office/powerpoint/2010/main" val="2873201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uadroTexto 24">
            <a:extLst>
              <a:ext uri="{FF2B5EF4-FFF2-40B4-BE49-F238E27FC236}">
                <a16:creationId xmlns:a16="http://schemas.microsoft.com/office/drawing/2014/main" id="{D42BF267-E134-726E-D5B0-EED5890D82D1}"/>
              </a:ext>
            </a:extLst>
          </p:cNvPr>
          <p:cNvSpPr txBox="1"/>
          <p:nvPr/>
        </p:nvSpPr>
        <p:spPr>
          <a:xfrm>
            <a:off x="1307432" y="287867"/>
            <a:ext cx="9288379" cy="550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701" marR="3081" algn="ctr">
              <a:lnSpc>
                <a:spcPct val="100699"/>
              </a:lnSpc>
              <a:spcBef>
                <a:spcPts val="55"/>
              </a:spcBef>
            </a:pPr>
            <a:r>
              <a:rPr lang="es-CO" sz="3200" b="1" spc="30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Elementos del modelo</a:t>
            </a:r>
            <a:endParaRPr lang="es-CO" sz="3200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9EEB635-0469-A7FA-CD55-EA34F33FFC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425" y="424570"/>
            <a:ext cx="455931" cy="911861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E4804674-B94D-0662-5369-02797486F174}"/>
              </a:ext>
            </a:extLst>
          </p:cNvPr>
          <p:cNvSpPr/>
          <p:nvPr/>
        </p:nvSpPr>
        <p:spPr>
          <a:xfrm>
            <a:off x="0" y="6570133"/>
            <a:ext cx="12192000" cy="287867"/>
          </a:xfrm>
          <a:prstGeom prst="rect">
            <a:avLst/>
          </a:prstGeom>
          <a:solidFill>
            <a:srgbClr val="E8A04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b="1" spc="6" dirty="0" err="1">
                <a:solidFill>
                  <a:schemeClr val="bg1"/>
                </a:solidFill>
                <a:latin typeface="Arial"/>
                <a:cs typeface="Arial"/>
              </a:rPr>
              <a:t>www.mintic.gov.co</a:t>
            </a:r>
            <a:endParaRPr lang="es-CO" sz="1100" b="1" spc="6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CAC5548-18CF-D515-11D8-7D81915965E9}"/>
              </a:ext>
            </a:extLst>
          </p:cNvPr>
          <p:cNvSpPr txBox="1"/>
          <p:nvPr/>
        </p:nvSpPr>
        <p:spPr>
          <a:xfrm>
            <a:off x="1395663" y="810532"/>
            <a:ext cx="1652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Fase 1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DBE5C178-974F-1FB8-9EE2-61D5B5F38C3A}"/>
              </a:ext>
            </a:extLst>
          </p:cNvPr>
          <p:cNvSpPr txBox="1"/>
          <p:nvPr/>
        </p:nvSpPr>
        <p:spPr>
          <a:xfrm>
            <a:off x="1655716" y="1910863"/>
            <a:ext cx="6284938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b="1" dirty="0">
                <a:solidFill>
                  <a:schemeClr val="tx2"/>
                </a:solidFill>
              </a:rPr>
              <a:t>Modelo de información (Datos Maestros y de Referencia)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Definición y Categorización (</a:t>
            </a:r>
            <a:r>
              <a:rPr lang="es-MX" sz="1500" dirty="0" err="1">
                <a:solidFill>
                  <a:srgbClr val="666666"/>
                </a:solidFill>
              </a:rPr>
              <a:t>Act</a:t>
            </a:r>
            <a:r>
              <a:rPr lang="es-MX" sz="1500" dirty="0">
                <a:solidFill>
                  <a:srgbClr val="666666"/>
                </a:solidFill>
              </a:rPr>
              <a:t> 6/HR2024)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Modelado de Datos Maestros y de Referencia (</a:t>
            </a:r>
            <a:r>
              <a:rPr lang="es-MX" sz="1500" dirty="0" err="1">
                <a:solidFill>
                  <a:srgbClr val="666666"/>
                </a:solidFill>
              </a:rPr>
              <a:t>Act</a:t>
            </a:r>
            <a:r>
              <a:rPr lang="es-MX" sz="1500" dirty="0">
                <a:solidFill>
                  <a:srgbClr val="666666"/>
                </a:solidFill>
              </a:rPr>
              <a:t> 10/HR2024)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Modelo conceptual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Modelo de lógico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Modelo físico *Guía para modelamiento de dato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Calidad de Datos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Reglas de negocio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Diccionario de datos</a:t>
            </a:r>
          </a:p>
        </p:txBody>
      </p:sp>
      <p:pic>
        <p:nvPicPr>
          <p:cNvPr id="9" name="Gráfico 8" descr="Marca de insignia1 con relleno sólido">
            <a:extLst>
              <a:ext uri="{FF2B5EF4-FFF2-40B4-BE49-F238E27FC236}">
                <a16:creationId xmlns:a16="http://schemas.microsoft.com/office/drawing/2014/main" id="{C594CE74-E8F0-8518-0ECA-C9B594412B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4173" y="2522617"/>
            <a:ext cx="629753" cy="62975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07EAD3E-6185-572E-309D-BEBA82312A1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95200" y="2408955"/>
            <a:ext cx="5191927" cy="3566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135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áfico 7" descr="Marca de insignia1 con relleno sólido">
            <a:extLst>
              <a:ext uri="{FF2B5EF4-FFF2-40B4-BE49-F238E27FC236}">
                <a16:creationId xmlns:a16="http://schemas.microsoft.com/office/drawing/2014/main" id="{C93D6B81-DE9B-EA66-0796-A6F4EF9BC8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4176" y="1539189"/>
            <a:ext cx="629753" cy="629753"/>
          </a:xfrm>
          <a:prstGeom prst="rect">
            <a:avLst/>
          </a:prstGeom>
        </p:spPr>
      </p:pic>
      <p:pic>
        <p:nvPicPr>
          <p:cNvPr id="15" name="Gráfico 14" descr="Marca de insignia1 con relleno sólido">
            <a:extLst>
              <a:ext uri="{FF2B5EF4-FFF2-40B4-BE49-F238E27FC236}">
                <a16:creationId xmlns:a16="http://schemas.microsoft.com/office/drawing/2014/main" id="{236E2B41-786B-7AF7-1B05-3445974041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4175" y="3714583"/>
            <a:ext cx="629753" cy="629753"/>
          </a:xfrm>
          <a:prstGeom prst="rect">
            <a:avLst/>
          </a:prstGeom>
        </p:spPr>
      </p:pic>
      <p:pic>
        <p:nvPicPr>
          <p:cNvPr id="19" name="Gráfico 18" descr="Marca de insignia1 con relleno sólido">
            <a:extLst>
              <a:ext uri="{FF2B5EF4-FFF2-40B4-BE49-F238E27FC236}">
                <a16:creationId xmlns:a16="http://schemas.microsoft.com/office/drawing/2014/main" id="{451A8A93-DD10-1BDF-EB3E-30CF922B13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94174" y="4920203"/>
            <a:ext cx="629753" cy="629753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D42BF267-E134-726E-D5B0-EED5890D82D1}"/>
              </a:ext>
            </a:extLst>
          </p:cNvPr>
          <p:cNvSpPr txBox="1"/>
          <p:nvPr/>
        </p:nvSpPr>
        <p:spPr>
          <a:xfrm>
            <a:off x="408644" y="287867"/>
            <a:ext cx="10830638" cy="550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701" marR="3081" algn="ctr">
              <a:lnSpc>
                <a:spcPct val="100699"/>
              </a:lnSpc>
              <a:spcBef>
                <a:spcPts val="55"/>
              </a:spcBef>
            </a:pPr>
            <a:r>
              <a:rPr lang="es-CO" sz="3200" b="1" spc="30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Elementos del modelo</a:t>
            </a:r>
            <a:endParaRPr lang="es-CO" sz="3200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9EEB635-0469-A7FA-CD55-EA34F33FFC8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425" y="424570"/>
            <a:ext cx="455931" cy="911861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E4804674-B94D-0662-5369-02797486F174}"/>
              </a:ext>
            </a:extLst>
          </p:cNvPr>
          <p:cNvSpPr/>
          <p:nvPr/>
        </p:nvSpPr>
        <p:spPr>
          <a:xfrm>
            <a:off x="0" y="6570133"/>
            <a:ext cx="12192000" cy="287867"/>
          </a:xfrm>
          <a:prstGeom prst="rect">
            <a:avLst/>
          </a:prstGeom>
          <a:solidFill>
            <a:srgbClr val="E8A04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b="1" spc="6" dirty="0" err="1">
                <a:solidFill>
                  <a:schemeClr val="bg1"/>
                </a:solidFill>
                <a:latin typeface="Arial"/>
                <a:cs typeface="Arial"/>
              </a:rPr>
              <a:t>www.mintic.gov.co</a:t>
            </a:r>
            <a:endParaRPr lang="es-CO" sz="1100" b="1" spc="6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BE9FC07C-EDFE-6B6E-D9B1-30033B20DF70}"/>
              </a:ext>
            </a:extLst>
          </p:cNvPr>
          <p:cNvSpPr txBox="1"/>
          <p:nvPr/>
        </p:nvSpPr>
        <p:spPr>
          <a:xfrm>
            <a:off x="1743947" y="1417527"/>
            <a:ext cx="60892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b="1" dirty="0">
                <a:solidFill>
                  <a:schemeClr val="tx2"/>
                </a:solidFill>
              </a:rPr>
              <a:t>Tecnología y Herramientas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Plataformas y Herramientas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Integración de Sistemas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Automatización de Procesos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Mecanismos de Control y Auditoría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Integración y Sincronización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Mantenimiento y Actualización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Seguridad de Datos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CAC5548-18CF-D515-11D8-7D81915965E9}"/>
              </a:ext>
            </a:extLst>
          </p:cNvPr>
          <p:cNvSpPr txBox="1"/>
          <p:nvPr/>
        </p:nvSpPr>
        <p:spPr>
          <a:xfrm>
            <a:off x="1395663" y="810532"/>
            <a:ext cx="1652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Fase 2</a:t>
            </a: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76E20490-833D-0E13-028D-FF9A4ED2594A}"/>
              </a:ext>
            </a:extLst>
          </p:cNvPr>
          <p:cNvSpPr/>
          <p:nvPr/>
        </p:nvSpPr>
        <p:spPr>
          <a:xfrm>
            <a:off x="7685955" y="1834016"/>
            <a:ext cx="3807308" cy="3807308"/>
          </a:xfrm>
          <a:prstGeom prst="ellipse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Montserrat" pitchFamily="2" charset="77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F42992AF-309D-7B13-CD55-A8275F43FE8F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16667" r="16667"/>
          <a:stretch/>
        </p:blipFill>
        <p:spPr>
          <a:xfrm>
            <a:off x="7833203" y="2008084"/>
            <a:ext cx="3512811" cy="3512811"/>
          </a:xfrm>
          <a:custGeom>
            <a:avLst/>
            <a:gdLst>
              <a:gd name="connsiteX0" fmla="*/ 2450541 w 4901082"/>
              <a:gd name="connsiteY0" fmla="*/ 0 h 4901082"/>
              <a:gd name="connsiteX1" fmla="*/ 4901082 w 4901082"/>
              <a:gd name="connsiteY1" fmla="*/ 2450541 h 4901082"/>
              <a:gd name="connsiteX2" fmla="*/ 2450541 w 4901082"/>
              <a:gd name="connsiteY2" fmla="*/ 4901082 h 4901082"/>
              <a:gd name="connsiteX3" fmla="*/ 0 w 4901082"/>
              <a:gd name="connsiteY3" fmla="*/ 2450541 h 4901082"/>
              <a:gd name="connsiteX4" fmla="*/ 2450541 w 4901082"/>
              <a:gd name="connsiteY4" fmla="*/ 0 h 4901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1082" h="4901082">
                <a:moveTo>
                  <a:pt x="2450541" y="0"/>
                </a:moveTo>
                <a:cubicBezTo>
                  <a:pt x="3803937" y="0"/>
                  <a:pt x="4901082" y="1097145"/>
                  <a:pt x="4901082" y="2450541"/>
                </a:cubicBezTo>
                <a:cubicBezTo>
                  <a:pt x="4901082" y="3803937"/>
                  <a:pt x="3803937" y="4901082"/>
                  <a:pt x="2450541" y="4901082"/>
                </a:cubicBezTo>
                <a:cubicBezTo>
                  <a:pt x="1097145" y="4901082"/>
                  <a:pt x="0" y="3803937"/>
                  <a:pt x="0" y="2450541"/>
                </a:cubicBezTo>
                <a:cubicBezTo>
                  <a:pt x="0" y="1097145"/>
                  <a:pt x="1097145" y="0"/>
                  <a:pt x="2450541" y="0"/>
                </a:cubicBezTo>
                <a:close/>
              </a:path>
            </a:pathLst>
          </a:custGeom>
        </p:spPr>
      </p:pic>
      <p:sp>
        <p:nvSpPr>
          <p:cNvPr id="17" name="TextBox 8">
            <a:extLst>
              <a:ext uri="{FF2B5EF4-FFF2-40B4-BE49-F238E27FC236}">
                <a16:creationId xmlns:a16="http://schemas.microsoft.com/office/drawing/2014/main" id="{EB8C9FA2-B032-D86E-2365-11A1626F9B7C}"/>
              </a:ext>
            </a:extLst>
          </p:cNvPr>
          <p:cNvSpPr txBox="1"/>
          <p:nvPr/>
        </p:nvSpPr>
        <p:spPr>
          <a:xfrm>
            <a:off x="1719730" y="3585298"/>
            <a:ext cx="6089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b="1" dirty="0">
                <a:solidFill>
                  <a:schemeClr val="tx2"/>
                </a:solidFill>
              </a:rPr>
              <a:t>Seguridad de Datos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Clasificación de datos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Roles y permisos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Políticas de acceso y trazabilidad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5D9DB02E-17E8-5042-3C88-5E41BB5DA391}"/>
              </a:ext>
            </a:extLst>
          </p:cNvPr>
          <p:cNvSpPr txBox="1"/>
          <p:nvPr/>
        </p:nvSpPr>
        <p:spPr>
          <a:xfrm>
            <a:off x="1743947" y="4799729"/>
            <a:ext cx="6089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b="1" dirty="0">
                <a:solidFill>
                  <a:schemeClr val="tx2"/>
                </a:solidFill>
              </a:rPr>
              <a:t>Implementación y Adopción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Plan de Implementación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Capacitación y Desarrollo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Gestión del Cambio</a:t>
            </a:r>
          </a:p>
        </p:txBody>
      </p:sp>
    </p:spTree>
    <p:extLst>
      <p:ext uri="{BB962C8B-B14F-4D97-AF65-F5344CB8AC3E}">
        <p14:creationId xmlns:p14="http://schemas.microsoft.com/office/powerpoint/2010/main" val="2081614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7428D-D1A0-CC33-A65D-BBABDC596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áfico 7" descr="Marca de insignia1 con relleno sólido">
            <a:extLst>
              <a:ext uri="{FF2B5EF4-FFF2-40B4-BE49-F238E27FC236}">
                <a16:creationId xmlns:a16="http://schemas.microsoft.com/office/drawing/2014/main" id="{B07EB827-E9C9-5314-B9C5-7BB54DFABD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4176" y="1539189"/>
            <a:ext cx="629753" cy="629753"/>
          </a:xfrm>
          <a:prstGeom prst="rect">
            <a:avLst/>
          </a:prstGeom>
        </p:spPr>
      </p:pic>
      <p:pic>
        <p:nvPicPr>
          <p:cNvPr id="15" name="Gráfico 14" descr="Marca de insignia1 con relleno sólido">
            <a:extLst>
              <a:ext uri="{FF2B5EF4-FFF2-40B4-BE49-F238E27FC236}">
                <a16:creationId xmlns:a16="http://schemas.microsoft.com/office/drawing/2014/main" id="{288435CF-FCCA-9911-A3A7-FE22D94BF4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4175" y="2575460"/>
            <a:ext cx="629753" cy="629753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63714C6A-BABE-E168-DD53-95B6ABF2F6CA}"/>
              </a:ext>
            </a:extLst>
          </p:cNvPr>
          <p:cNvSpPr txBox="1"/>
          <p:nvPr/>
        </p:nvSpPr>
        <p:spPr>
          <a:xfrm>
            <a:off x="408644" y="287867"/>
            <a:ext cx="10830638" cy="550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701" marR="3081" algn="ctr">
              <a:lnSpc>
                <a:spcPct val="100699"/>
              </a:lnSpc>
              <a:spcBef>
                <a:spcPts val="55"/>
              </a:spcBef>
            </a:pPr>
            <a:r>
              <a:rPr lang="es-CO" sz="3200" b="1" spc="30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Elementos del modelo</a:t>
            </a:r>
            <a:endParaRPr lang="es-CO" sz="3200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827F433B-47E4-362B-9530-E2DA373FC34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425" y="424570"/>
            <a:ext cx="455931" cy="911861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3A0C9ACA-6C79-8A59-B949-DC38CC2A7E09}"/>
              </a:ext>
            </a:extLst>
          </p:cNvPr>
          <p:cNvSpPr/>
          <p:nvPr/>
        </p:nvSpPr>
        <p:spPr>
          <a:xfrm>
            <a:off x="0" y="6570133"/>
            <a:ext cx="12192000" cy="287867"/>
          </a:xfrm>
          <a:prstGeom prst="rect">
            <a:avLst/>
          </a:prstGeom>
          <a:solidFill>
            <a:srgbClr val="E8A04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b="1" spc="6" dirty="0" err="1">
                <a:solidFill>
                  <a:schemeClr val="bg1"/>
                </a:solidFill>
                <a:latin typeface="Arial"/>
                <a:cs typeface="Arial"/>
              </a:rPr>
              <a:t>www.mintic.gov.co</a:t>
            </a:r>
            <a:endParaRPr lang="es-CO" sz="1100" b="1" spc="6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2494CF6C-FDFC-CA37-4F3B-0B045CFBBE66}"/>
              </a:ext>
            </a:extLst>
          </p:cNvPr>
          <p:cNvSpPr txBox="1"/>
          <p:nvPr/>
        </p:nvSpPr>
        <p:spPr>
          <a:xfrm>
            <a:off x="1740956" y="1539189"/>
            <a:ext cx="628493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b="1" dirty="0">
                <a:solidFill>
                  <a:schemeClr val="tx2"/>
                </a:solidFill>
              </a:rPr>
              <a:t>Monitoreo y Evaluación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Indicadores de Desempeño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Revisión y Mejora Continua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6D93C41-E999-9F69-2C95-FFF5883175B3}"/>
              </a:ext>
            </a:extLst>
          </p:cNvPr>
          <p:cNvSpPr txBox="1"/>
          <p:nvPr/>
        </p:nvSpPr>
        <p:spPr>
          <a:xfrm>
            <a:off x="1395663" y="810532"/>
            <a:ext cx="1652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Fase 2</a:t>
            </a:r>
          </a:p>
        </p:txBody>
      </p:sp>
      <p:pic>
        <p:nvPicPr>
          <p:cNvPr id="7" name="Imagen 6" descr="Una persona con un vestido de color naranja&#10;&#10;Descripción generada automáticamente con confianza media">
            <a:extLst>
              <a:ext uri="{FF2B5EF4-FFF2-40B4-BE49-F238E27FC236}">
                <a16:creationId xmlns:a16="http://schemas.microsoft.com/office/drawing/2014/main" id="{46E96ED0-3B92-BCD2-C5D3-2BBF71A9767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8465" y="1911368"/>
            <a:ext cx="7772400" cy="465876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F4EE622-1B12-8555-22C9-3BCF03CE4525}"/>
              </a:ext>
            </a:extLst>
          </p:cNvPr>
          <p:cNvSpPr txBox="1"/>
          <p:nvPr/>
        </p:nvSpPr>
        <p:spPr>
          <a:xfrm>
            <a:off x="1740956" y="2486856"/>
            <a:ext cx="6284938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b="1" dirty="0">
                <a:solidFill>
                  <a:schemeClr val="tx2"/>
                </a:solidFill>
              </a:rPr>
              <a:t>Proyecto Implementación Modelo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Nombre del Proyecto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Entidades Responsable del Proyecto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Justificación del Proyecto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Objetivo General y Específicos del Proyecto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Alcance del Proyecto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Componentes del Proyecto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Entregables Principales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Cronograma de Ejecución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Presupuesto Estimado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Equipo del Proyecto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Riesgos y Plan de Mitigación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Marco Normativo y Referentes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Mecanismo de Articulación con IDEC y Otros Sectores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>
                <a:solidFill>
                  <a:srgbClr val="666666"/>
                </a:solidFill>
              </a:rPr>
              <a:t>Indicadores de Seguimiento y Evaluación</a:t>
            </a:r>
          </a:p>
        </p:txBody>
      </p:sp>
    </p:spTree>
    <p:extLst>
      <p:ext uri="{BB962C8B-B14F-4D97-AF65-F5344CB8AC3E}">
        <p14:creationId xmlns:p14="http://schemas.microsoft.com/office/powerpoint/2010/main" val="37589624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Personalizados 24">
      <a:dk1>
        <a:srgbClr val="000000"/>
      </a:dk1>
      <a:lt1>
        <a:srgbClr val="FFFFFF"/>
      </a:lt1>
      <a:dk2>
        <a:srgbClr val="09598D"/>
      </a:dk2>
      <a:lt2>
        <a:srgbClr val="E7E6E6"/>
      </a:lt2>
      <a:accent1>
        <a:srgbClr val="E7A043"/>
      </a:accent1>
      <a:accent2>
        <a:srgbClr val="01FEFE"/>
      </a:accent2>
      <a:accent3>
        <a:srgbClr val="42B6DD"/>
      </a:accent3>
      <a:accent4>
        <a:srgbClr val="001E59"/>
      </a:accent4>
      <a:accent5>
        <a:srgbClr val="006BE0"/>
      </a:accent5>
      <a:accent6>
        <a:srgbClr val="27B9A0"/>
      </a:accent6>
      <a:hlink>
        <a:srgbClr val="0563C1"/>
      </a:hlink>
      <a:folHlink>
        <a:srgbClr val="71378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7487</TotalTime>
  <Words>2543</Words>
  <Application>Microsoft Office PowerPoint</Application>
  <PresentationFormat>Panorámica</PresentationFormat>
  <Paragraphs>234</Paragraphs>
  <Slides>12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22" baseType="lpstr">
      <vt:lpstr>Aptos</vt:lpstr>
      <vt:lpstr>Arial</vt:lpstr>
      <vt:lpstr>Calibri</vt:lpstr>
      <vt:lpstr>Calibri Light</vt:lpstr>
      <vt:lpstr>Courier New</vt:lpstr>
      <vt:lpstr>Gotham Black</vt:lpstr>
      <vt:lpstr>Microsoft Sans Serif</vt:lpstr>
      <vt:lpstr>Montserrat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Infraestructura de Datos del Estado Colombiano - IDEC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Gordillo Garzón</dc:creator>
  <cp:lastModifiedBy>Jairo Alberto Riascos Muñoz</cp:lastModifiedBy>
  <cp:revision>32</cp:revision>
  <dcterms:created xsi:type="dcterms:W3CDTF">2024-02-02T21:26:53Z</dcterms:created>
  <dcterms:modified xsi:type="dcterms:W3CDTF">2025-06-19T14:32:29Z</dcterms:modified>
</cp:coreProperties>
</file>